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5"/>
  </p:notesMasterIdLst>
  <p:sldIdLst>
    <p:sldId id="256" r:id="rId2"/>
    <p:sldId id="601" r:id="rId3"/>
    <p:sldId id="415" r:id="rId4"/>
    <p:sldId id="417" r:id="rId5"/>
    <p:sldId id="418" r:id="rId6"/>
    <p:sldId id="416" r:id="rId7"/>
    <p:sldId id="336" r:id="rId8"/>
    <p:sldId id="354" r:id="rId9"/>
    <p:sldId id="385" r:id="rId10"/>
    <p:sldId id="273" r:id="rId11"/>
    <p:sldId id="419" r:id="rId12"/>
    <p:sldId id="420" r:id="rId13"/>
    <p:sldId id="421" r:id="rId14"/>
    <p:sldId id="434" r:id="rId15"/>
    <p:sldId id="274" r:id="rId16"/>
    <p:sldId id="276" r:id="rId17"/>
    <p:sldId id="279" r:id="rId18"/>
    <p:sldId id="278" r:id="rId19"/>
    <p:sldId id="283" r:id="rId20"/>
    <p:sldId id="288" r:id="rId21"/>
    <p:sldId id="340" r:id="rId22"/>
    <p:sldId id="406" r:id="rId23"/>
    <p:sldId id="294" r:id="rId24"/>
    <p:sldId id="297" r:id="rId25"/>
    <p:sldId id="312" r:id="rId26"/>
    <p:sldId id="350" r:id="rId27"/>
    <p:sldId id="343" r:id="rId28"/>
    <p:sldId id="342" r:id="rId29"/>
    <p:sldId id="387" r:id="rId30"/>
    <p:sldId id="344" r:id="rId31"/>
    <p:sldId id="407" r:id="rId32"/>
    <p:sldId id="408" r:id="rId33"/>
    <p:sldId id="445" r:id="rId34"/>
    <p:sldId id="494" r:id="rId35"/>
    <p:sldId id="345" r:id="rId36"/>
    <p:sldId id="346" r:id="rId37"/>
    <p:sldId id="411" r:id="rId38"/>
    <p:sldId id="347" r:id="rId39"/>
    <p:sldId id="382" r:id="rId40"/>
    <p:sldId id="393" r:id="rId41"/>
    <p:sldId id="357" r:id="rId42"/>
    <p:sldId id="363" r:id="rId43"/>
    <p:sldId id="365" r:id="rId44"/>
    <p:sldId id="366" r:id="rId45"/>
    <p:sldId id="367" r:id="rId46"/>
    <p:sldId id="368" r:id="rId47"/>
    <p:sldId id="384" r:id="rId48"/>
    <p:sldId id="369" r:id="rId49"/>
    <p:sldId id="444" r:id="rId50"/>
    <p:sldId id="451" r:id="rId51"/>
    <p:sldId id="495" r:id="rId52"/>
    <p:sldId id="496" r:id="rId53"/>
    <p:sldId id="497" r:id="rId54"/>
    <p:sldId id="498" r:id="rId55"/>
    <p:sldId id="499" r:id="rId56"/>
    <p:sldId id="435" r:id="rId57"/>
    <p:sldId id="492" r:id="rId58"/>
    <p:sldId id="436" r:id="rId59"/>
    <p:sldId id="438" r:id="rId60"/>
    <p:sldId id="491" r:id="rId61"/>
    <p:sldId id="439" r:id="rId62"/>
    <p:sldId id="440" r:id="rId63"/>
    <p:sldId id="490" r:id="rId64"/>
    <p:sldId id="441" r:id="rId65"/>
    <p:sldId id="458" r:id="rId66"/>
    <p:sldId id="459" r:id="rId67"/>
    <p:sldId id="460" r:id="rId68"/>
    <p:sldId id="461" r:id="rId69"/>
    <p:sldId id="462" r:id="rId70"/>
    <p:sldId id="479" r:id="rId71"/>
    <p:sldId id="480" r:id="rId72"/>
    <p:sldId id="481" r:id="rId73"/>
    <p:sldId id="482" r:id="rId74"/>
    <p:sldId id="483" r:id="rId75"/>
    <p:sldId id="484" r:id="rId76"/>
    <p:sldId id="485" r:id="rId77"/>
    <p:sldId id="486" r:id="rId78"/>
    <p:sldId id="464" r:id="rId79"/>
    <p:sldId id="493" r:id="rId80"/>
    <p:sldId id="477" r:id="rId81"/>
    <p:sldId id="478" r:id="rId82"/>
    <p:sldId id="488" r:id="rId83"/>
    <p:sldId id="489" r:id="rId8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rie Pogorelc" initials="CP" lastIdx="1" clrIdx="0">
    <p:extLst>
      <p:ext uri="{19B8F6BF-5375-455C-9EA6-DF929625EA0E}">
        <p15:presenceInfo xmlns:p15="http://schemas.microsoft.com/office/powerpoint/2012/main" userId="S-1-5-21-3498805899-2376028649-3634713762-10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381" autoAdjust="0"/>
  </p:normalViewPr>
  <p:slideViewPr>
    <p:cSldViewPr snapToGrid="0">
      <p:cViewPr varScale="1">
        <p:scale>
          <a:sx n="84" d="100"/>
          <a:sy n="84" d="100"/>
        </p:scale>
        <p:origin x="159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EA4CB-2D34-44D6-B207-A25F0C268681}" type="datetimeFigureOut">
              <a:rPr lang="en-US" smtClean="0"/>
              <a:t>2022-05-02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7E5B47-C8D7-4411-A1AF-AC876BAE0FF9}" type="slidenum">
              <a:rPr lang="en-US" smtClean="0"/>
              <a:t>‹#›</a:t>
            </a:fld>
            <a:endParaRPr lang="en-US"/>
          </a:p>
        </p:txBody>
      </p:sp>
    </p:spTree>
    <p:extLst>
      <p:ext uri="{BB962C8B-B14F-4D97-AF65-F5344CB8AC3E}">
        <p14:creationId xmlns:p14="http://schemas.microsoft.com/office/powerpoint/2010/main" val="218860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7E5B47-C8D7-4411-A1AF-AC876BAE0FF9}" type="slidenum">
              <a:rPr lang="en-US" smtClean="0"/>
              <a:t>1</a:t>
            </a:fld>
            <a:endParaRPr lang="en-US"/>
          </a:p>
        </p:txBody>
      </p:sp>
    </p:spTree>
    <p:extLst>
      <p:ext uri="{BB962C8B-B14F-4D97-AF65-F5344CB8AC3E}">
        <p14:creationId xmlns:p14="http://schemas.microsoft.com/office/powerpoint/2010/main" val="3947306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7FD4029E-7218-8B6A-4FB1-F7C56B85653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a:extLst>
              <a:ext uri="{FF2B5EF4-FFF2-40B4-BE49-F238E27FC236}">
                <a16:creationId xmlns:a16="http://schemas.microsoft.com/office/drawing/2014/main" id="{D2E6FF37-83DE-456F-558E-02EF61962C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57348" name="Slide Number Placeholder 3">
            <a:extLst>
              <a:ext uri="{FF2B5EF4-FFF2-40B4-BE49-F238E27FC236}">
                <a16:creationId xmlns:a16="http://schemas.microsoft.com/office/drawing/2014/main" id="{E59FE891-9F70-B9C2-F98A-C3DD9F3C71E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8B24293E-8606-4EAB-AB44-FD09515EC429}" type="slidenum">
              <a:rPr lang="en-US" altLang="en-US" sz="1200">
                <a:latin typeface="Calibri" panose="020F0502020204030204" pitchFamily="34" charset="0"/>
              </a:rPr>
              <a:pPr eaLnBrk="1" hangingPunct="1"/>
              <a:t>32</a:t>
            </a:fld>
            <a:endParaRPr lang="en-US" altLang="en-US" sz="1200">
              <a:latin typeface="Calibri" panose="020F050202020403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AFBD27A6-EC2D-F5B5-CFA5-863D1A3F3CE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706EC048-74E3-4570-B9FB-44E1FD3426A0}" type="slidenum">
              <a:rPr lang="en-US" altLang="en-US" sz="1200">
                <a:latin typeface="Calibri" panose="020F0502020204030204" pitchFamily="34" charset="0"/>
              </a:rPr>
              <a:pPr eaLnBrk="1" hangingPunct="1"/>
              <a:t>33</a:t>
            </a:fld>
            <a:endParaRPr lang="en-US" altLang="en-US" sz="1200">
              <a:latin typeface="Calibri" panose="020F0502020204030204" pitchFamily="34" charset="0"/>
            </a:endParaRPr>
          </a:p>
        </p:txBody>
      </p:sp>
      <p:sp>
        <p:nvSpPr>
          <p:cNvPr id="59395" name="Rectangle 2">
            <a:extLst>
              <a:ext uri="{FF2B5EF4-FFF2-40B4-BE49-F238E27FC236}">
                <a16:creationId xmlns:a16="http://schemas.microsoft.com/office/drawing/2014/main" id="{D3B8B301-0BED-AD60-3265-091C474E8169}"/>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6" name="Rectangle 3">
            <a:extLst>
              <a:ext uri="{FF2B5EF4-FFF2-40B4-BE49-F238E27FC236}">
                <a16:creationId xmlns:a16="http://schemas.microsoft.com/office/drawing/2014/main" id="{6352A809-10D6-16C1-D892-7B35B602995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The lack of security of local devices can disrupt the consumer and also provide a way for malicious services on the cloud to attack local networks through these terminal devices. In today’s ubiquitous computing environment, the local host machine may well be a desktop computer, a portable laptop or mobile device. While cloud consumers worry about the security on the cloud provider’s site, they may easily forget to harden their own machines.  The lack of security of a local host can compromise the cloud and its resources for other users. With mobile devices, the threat may be even stronger, as users misplace or have the device stolen from them. The security mechanisms on handheld gadgets are often times insufficient compared to say, a desktop computer, providing a potential attacker an easy avenue into a cloud system. If a user relies mainly on a mobile device to access cloud data, the threat to availability is also increased as mobile devices malfunction or are lost. </a:t>
            </a:r>
          </a:p>
          <a:p>
            <a:pPr eaLnBrk="1" hangingPunct="1"/>
            <a:r>
              <a:rPr lang="en-US" altLang="en-US">
                <a:ea typeface="ＭＳ Ｐゴシック" panose="020B0600070205080204" pitchFamily="34" charset="-128"/>
              </a:rPr>
              <a:t>Devices that access the cloud should have strong authentication mechanisms, should be tamper-resistant, and have cryptographic functionality when traffic confidentiality is required. Since this places a part of the security burden onto the consumer, the provider may need to stipulate in its policy or SLA. New approaches to mobile cloud computing in which applications lie in the cloud as opposed to on a smart phone, enable more sophisticated security mechanisms.</a:t>
            </a: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Users connect to the cloud from their local host machines.</a:t>
            </a:r>
          </a:p>
          <a:p>
            <a:pPr eaLnBrk="1" hangingPunct="1"/>
            <a:r>
              <a:rPr lang="en-US" altLang="en-US">
                <a:ea typeface="ＭＳ Ｐゴシック" panose="020B0600070205080204" pitchFamily="34" charset="-128"/>
              </a:rPr>
              <a:t>In particular, many secure cloud data storing technologies require users to generate master keys (used to encrypt data or session keys) and store them on the local machine. If a malicious service in the cloud can tamper with the local machine and access these keys, confidentiality of data stored in the cloud is at risk.</a:t>
            </a:r>
          </a:p>
          <a:p>
            <a:pPr eaLnBrk="1" hangingPunct="1"/>
            <a:r>
              <a:rPr lang="en-US" altLang="en-US">
                <a:ea typeface="ＭＳ Ｐゴシック" panose="020B0600070205080204" pitchFamily="34" charset="-128"/>
              </a:rPr>
              <a:t>For example, a user’s computer can be a zombie that can be used to attack the cloud. Or it can contain malicious code that damages provider-side resources, affecting not only the provider, but all its other consumers as well. </a:t>
            </a:r>
          </a:p>
          <a:p>
            <a:pPr eaLnBrk="1" hangingPunct="1"/>
            <a:r>
              <a:rPr lang="en-US" altLang="en-US">
                <a:ea typeface="ＭＳ Ｐゴシック" panose="020B0600070205080204" pitchFamily="34" charset="-128"/>
              </a:rPr>
              <a:t>In today’s battle space, new technologies enable war fighters to use handheld devices to gather data for analysis at command centers. Therefore, the durability and robustness of these devices is a major concern not only for cloud computing but for general-purpose military use as well. </a:t>
            </a:r>
          </a:p>
          <a:p>
            <a:pPr eaLnBrk="1" hangingPunct="1"/>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Memory curtaining techniques for sensitive areas of memories such as those places where keys are stored (i.e. provides isolation of sensitive memory areas). Remote attestation or TPM type requirements.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a:extLst>
              <a:ext uri="{FF2B5EF4-FFF2-40B4-BE49-F238E27FC236}">
                <a16:creationId xmlns:a16="http://schemas.microsoft.com/office/drawing/2014/main" id="{808699C7-6957-A6AF-2347-5C5EC15A3F4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a:extLst>
              <a:ext uri="{FF2B5EF4-FFF2-40B4-BE49-F238E27FC236}">
                <a16:creationId xmlns:a16="http://schemas.microsoft.com/office/drawing/2014/main" id="{4441BD37-A25D-A69B-3953-1B3571F41F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62468" name="Slide Number Placeholder 3">
            <a:extLst>
              <a:ext uri="{FF2B5EF4-FFF2-40B4-BE49-F238E27FC236}">
                <a16:creationId xmlns:a16="http://schemas.microsoft.com/office/drawing/2014/main" id="{968F2FFE-6355-4011-47E7-17801861CBB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D5A65EBD-CF42-4B27-B0EB-AF0580C079C9}" type="slidenum">
              <a:rPr lang="en-US" altLang="en-US" sz="1200">
                <a:latin typeface="Calibri" panose="020F0502020204030204" pitchFamily="34" charset="0"/>
              </a:rPr>
              <a:pPr eaLnBrk="1" hangingPunct="1"/>
              <a:t>35</a:t>
            </a:fld>
            <a:endParaRPr lang="en-US" altLang="en-US" sz="1200">
              <a:latin typeface="Calibri" panose="020F050202020403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a:extLst>
              <a:ext uri="{FF2B5EF4-FFF2-40B4-BE49-F238E27FC236}">
                <a16:creationId xmlns:a16="http://schemas.microsoft.com/office/drawing/2014/main" id="{B88F3048-8497-EAC9-1E8C-9F10674A843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a:extLst>
              <a:ext uri="{FF2B5EF4-FFF2-40B4-BE49-F238E27FC236}">
                <a16:creationId xmlns:a16="http://schemas.microsoft.com/office/drawing/2014/main" id="{05F7104F-9372-E331-DCA4-B2B2FF73C21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2" eaLnBrk="1" hangingPunct="1">
              <a:spcBef>
                <a:spcPct val="0"/>
              </a:spcBef>
            </a:pPr>
            <a:endParaRPr lang="en-US" altLang="en-US">
              <a:ea typeface="ＭＳ Ｐゴシック" panose="020B0600070205080204" pitchFamily="34" charset="-128"/>
            </a:endParaRPr>
          </a:p>
          <a:p>
            <a:pPr eaLnBrk="1" hangingPunct="1">
              <a:spcBef>
                <a:spcPct val="0"/>
              </a:spcBef>
            </a:pPr>
            <a:endParaRPr lang="en-US" altLang="en-US">
              <a:ea typeface="ＭＳ Ｐゴシック" panose="020B0600070205080204" pitchFamily="34" charset="-128"/>
            </a:endParaRPr>
          </a:p>
        </p:txBody>
      </p:sp>
      <p:sp>
        <p:nvSpPr>
          <p:cNvPr id="65540" name="Slide Number Placeholder 3">
            <a:extLst>
              <a:ext uri="{FF2B5EF4-FFF2-40B4-BE49-F238E27FC236}">
                <a16:creationId xmlns:a16="http://schemas.microsoft.com/office/drawing/2014/main" id="{41348B0D-A8F9-269F-FBB1-7EB4337DB6E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A93979E9-DA89-428F-9421-23536D7FAB39}" type="slidenum">
              <a:rPr lang="en-US" altLang="en-US" sz="1200">
                <a:latin typeface="Calibri" panose="020F0502020204030204" pitchFamily="34" charset="0"/>
              </a:rPr>
              <a:pPr eaLnBrk="1" hangingPunct="1"/>
              <a:t>37</a:t>
            </a:fld>
            <a:endParaRPr lang="en-US" altLang="en-US" sz="1200">
              <a:latin typeface="Calibri" panose="020F050202020403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a:extLst>
              <a:ext uri="{FF2B5EF4-FFF2-40B4-BE49-F238E27FC236}">
                <a16:creationId xmlns:a16="http://schemas.microsoft.com/office/drawing/2014/main" id="{999A5660-53A0-C547-E1BD-3C02D612B26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Notes Placeholder 2">
            <a:extLst>
              <a:ext uri="{FF2B5EF4-FFF2-40B4-BE49-F238E27FC236}">
                <a16:creationId xmlns:a16="http://schemas.microsoft.com/office/drawing/2014/main" id="{0A88EC66-B3E6-C763-3DDC-16210F72C36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a:ea typeface="ＭＳ Ｐゴシック" panose="020B0600070205080204" pitchFamily="34" charset="-128"/>
            </a:endParaRPr>
          </a:p>
        </p:txBody>
      </p:sp>
      <p:sp>
        <p:nvSpPr>
          <p:cNvPr id="67588" name="Slide Number Placeholder 3">
            <a:extLst>
              <a:ext uri="{FF2B5EF4-FFF2-40B4-BE49-F238E27FC236}">
                <a16:creationId xmlns:a16="http://schemas.microsoft.com/office/drawing/2014/main" id="{7C8A2AF4-3D06-9814-6601-2106A64C3EA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A49B00D0-2F85-40BC-8A0F-589FC1540AAD}" type="slidenum">
              <a:rPr lang="en-US" altLang="en-US" sz="1200">
                <a:latin typeface="Calibri" panose="020F0502020204030204" pitchFamily="34" charset="0"/>
              </a:rPr>
              <a:pPr eaLnBrk="1" hangingPunct="1"/>
              <a:t>38</a:t>
            </a:fld>
            <a:endParaRPr lang="en-US" altLang="en-US" sz="1200">
              <a:latin typeface="Calibri" panose="020F050202020403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a:extLst>
              <a:ext uri="{FF2B5EF4-FFF2-40B4-BE49-F238E27FC236}">
                <a16:creationId xmlns:a16="http://schemas.microsoft.com/office/drawing/2014/main" id="{24B514BE-62E8-3DD8-BCC8-FCA76463331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a:extLst>
              <a:ext uri="{FF2B5EF4-FFF2-40B4-BE49-F238E27FC236}">
                <a16:creationId xmlns:a16="http://schemas.microsoft.com/office/drawing/2014/main" id="{9FF183E6-68C9-29AB-00F8-61A60F9859B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70660" name="Slide Number Placeholder 3">
            <a:extLst>
              <a:ext uri="{FF2B5EF4-FFF2-40B4-BE49-F238E27FC236}">
                <a16:creationId xmlns:a16="http://schemas.microsoft.com/office/drawing/2014/main" id="{65945AA7-21AA-D318-B02D-E8810215950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D9BBCDF1-9002-4D18-ABB9-3646D7DBD620}" type="slidenum">
              <a:rPr lang="en-US" altLang="en-US" sz="1200">
                <a:latin typeface="Calibri" panose="020F0502020204030204" pitchFamily="34" charset="0"/>
              </a:rPr>
              <a:pPr eaLnBrk="1" hangingPunct="1"/>
              <a:t>40</a:t>
            </a:fld>
            <a:endParaRPr lang="en-US" altLang="en-US" sz="1200">
              <a:latin typeface="Calibri" panose="020F050202020403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a:extLst>
              <a:ext uri="{FF2B5EF4-FFF2-40B4-BE49-F238E27FC236}">
                <a16:creationId xmlns:a16="http://schemas.microsoft.com/office/drawing/2014/main" id="{6F539D00-1D9F-5158-F2EE-42635BC9930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a:extLst>
              <a:ext uri="{FF2B5EF4-FFF2-40B4-BE49-F238E27FC236}">
                <a16:creationId xmlns:a16="http://schemas.microsoft.com/office/drawing/2014/main" id="{A31C0371-FC96-8C3E-2867-C09A4DD1CF2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77828" name="Slide Number Placeholder 3">
            <a:extLst>
              <a:ext uri="{FF2B5EF4-FFF2-40B4-BE49-F238E27FC236}">
                <a16:creationId xmlns:a16="http://schemas.microsoft.com/office/drawing/2014/main" id="{3B983934-CF19-4506-2D4D-7A6118106B4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B76D6D99-D7DD-4FEC-A209-4A6D3115892A}" type="slidenum">
              <a:rPr lang="en-US" altLang="en-US" sz="1200">
                <a:latin typeface="Calibri" panose="020F0502020204030204" pitchFamily="34" charset="0"/>
              </a:rPr>
              <a:pPr eaLnBrk="1" hangingPunct="1"/>
              <a:t>45</a:t>
            </a:fld>
            <a:endParaRPr lang="en-US" altLang="en-US" sz="1200">
              <a:latin typeface="Calibri" panose="020F050202020403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a:extLst>
              <a:ext uri="{FF2B5EF4-FFF2-40B4-BE49-F238E27FC236}">
                <a16:creationId xmlns:a16="http://schemas.microsoft.com/office/drawing/2014/main" id="{2BC23D3B-2315-5988-9379-03D2B8A30D5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a:extLst>
              <a:ext uri="{FF2B5EF4-FFF2-40B4-BE49-F238E27FC236}">
                <a16:creationId xmlns:a16="http://schemas.microsoft.com/office/drawing/2014/main" id="{5963506D-B05F-85F0-90CF-260111C43DF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81924" name="Slide Number Placeholder 3">
            <a:extLst>
              <a:ext uri="{FF2B5EF4-FFF2-40B4-BE49-F238E27FC236}">
                <a16:creationId xmlns:a16="http://schemas.microsoft.com/office/drawing/2014/main" id="{982352F7-FEC2-AC6F-FA4D-B7793CE87A2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5E21C71A-6910-4A92-A237-93343829C471}" type="slidenum">
              <a:rPr lang="en-US" altLang="en-US" sz="1200">
                <a:latin typeface="Calibri" panose="020F0502020204030204" pitchFamily="34" charset="0"/>
              </a:rPr>
              <a:pPr eaLnBrk="1" hangingPunct="1"/>
              <a:t>48</a:t>
            </a:fld>
            <a:endParaRPr lang="en-US" altLang="en-US" sz="1200">
              <a:latin typeface="Calibri" panose="020F050202020403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F66970F6-4504-F1A5-07C8-E7529E43240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FEDA4BEB-6EFB-4507-997C-6BF11A324804}" type="slidenum">
              <a:rPr lang="en-US" altLang="en-US" sz="1200">
                <a:latin typeface="Calibri" panose="020F0502020204030204" pitchFamily="34" charset="0"/>
              </a:rPr>
              <a:pPr eaLnBrk="1" hangingPunct="1"/>
              <a:t>50</a:t>
            </a:fld>
            <a:endParaRPr lang="en-US" altLang="en-US" sz="1200">
              <a:latin typeface="Calibri" panose="020F0502020204030204" pitchFamily="34" charset="0"/>
            </a:endParaRPr>
          </a:p>
        </p:txBody>
      </p:sp>
      <p:sp>
        <p:nvSpPr>
          <p:cNvPr id="84995" name="Rectangle 2">
            <a:extLst>
              <a:ext uri="{FF2B5EF4-FFF2-40B4-BE49-F238E27FC236}">
                <a16:creationId xmlns:a16="http://schemas.microsoft.com/office/drawing/2014/main" id="{34BBC101-E4EB-4D5B-104E-15112775277B}"/>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6" name="Rectangle 3">
            <a:extLst>
              <a:ext uri="{FF2B5EF4-FFF2-40B4-BE49-F238E27FC236}">
                <a16:creationId xmlns:a16="http://schemas.microsoft.com/office/drawing/2014/main" id="{82089B9D-6DC0-184E-0F5E-F4263F0950E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While VPC providers argue that they provide superior isolation, the fact of the matter is that your data is not a separate physical system: your data is still stored on actual servers along with other consumers’ data, but logically separated. If the actual server fails, your data and applications stored on it are lost. Also, there needs to be a high level of trust as to the degree of isolation provided.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755CF921-6C0F-A89A-AC45-96A30A4A56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8C23F7AF-A48A-48CF-8BBF-7BD863B4F18D}" type="slidenum">
              <a:rPr lang="en-US" altLang="en-US" sz="1200">
                <a:latin typeface="Calibri" panose="020F0502020204030204" pitchFamily="34" charset="0"/>
              </a:rPr>
              <a:pPr eaLnBrk="1" hangingPunct="1"/>
              <a:t>56</a:t>
            </a:fld>
            <a:endParaRPr lang="en-US" altLang="en-US" sz="1200">
              <a:latin typeface="Calibri" panose="020F0502020204030204" pitchFamily="34" charset="0"/>
            </a:endParaRPr>
          </a:p>
        </p:txBody>
      </p:sp>
      <p:sp>
        <p:nvSpPr>
          <p:cNvPr id="93187" name="Rectangle 2">
            <a:extLst>
              <a:ext uri="{FF2B5EF4-FFF2-40B4-BE49-F238E27FC236}">
                <a16:creationId xmlns:a16="http://schemas.microsoft.com/office/drawing/2014/main" id="{C20B9CCD-A87D-6A15-FE5D-8409A4A58F39}"/>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8" name="Rectangle 3">
            <a:extLst>
              <a:ext uri="{FF2B5EF4-FFF2-40B4-BE49-F238E27FC236}">
                <a16:creationId xmlns:a16="http://schemas.microsoft.com/office/drawing/2014/main" id="{76AD2392-6446-9CAE-EDE3-A83FC7E0BD6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1" eaLnBrk="1" hangingPunct="1"/>
            <a:r>
              <a:rPr lang="en-US" altLang="en-US">
                <a:ea typeface="ＭＳ Ｐゴシック" panose="020B0600070205080204" pitchFamily="34" charset="-128"/>
              </a:rPr>
              <a:t>These SLAs typically state the high level policies of the provider (e.g. Will maintain uptime of 98%) and do not allow cloud consumers to dictate their requirements to the provider. COI clouds in particular have specific security policy requirements that must be met by the provider, due to the nature of COIs and the missions they are used for. These requirements need to be communicated to the provider and the provider needs to provide some way of stating that the requirements can be met. Cloud consumers and providers need a standard way of representing their security requirements and capabilities. Consumers also need a way to verify that the provided infrastructure and its purported security mechanisms meet the requirements stated in the consumer’s policy (proof of assertions). For example, if the consumer’s policy requires isolation of VMs, the provider can create an assertion statement that says it uses cache separation to support VM isolation.</a:t>
            </a:r>
          </a:p>
          <a:p>
            <a:pPr eaLnBrk="1" hangingPunct="1"/>
            <a:endParaRPr lang="en-US" altLang="en-US">
              <a:ea typeface="ＭＳ Ｐゴシック" panose="020B0600070205080204"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9A157F99-1E25-EE69-2F53-61C156F9587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AF8ED938-146D-4EB7-9744-E62C1EB6CB59}" type="slidenum">
              <a:rPr lang="en-US" altLang="en-US" sz="1200">
                <a:latin typeface="Calibri" panose="020F0502020204030204" pitchFamily="34" charset="0"/>
              </a:rPr>
              <a:pPr eaLnBrk="1" hangingPunct="1"/>
              <a:t>3</a:t>
            </a:fld>
            <a:endParaRPr lang="en-US" altLang="en-US" sz="1200">
              <a:latin typeface="Calibri" panose="020F0502020204030204" pitchFamily="34" charset="0"/>
            </a:endParaRPr>
          </a:p>
        </p:txBody>
      </p:sp>
      <p:sp>
        <p:nvSpPr>
          <p:cNvPr id="19459" name="Rectangle 7">
            <a:extLst>
              <a:ext uri="{FF2B5EF4-FFF2-40B4-BE49-F238E27FC236}">
                <a16:creationId xmlns:a16="http://schemas.microsoft.com/office/drawing/2014/main" id="{5624BAB2-C8D0-1153-F750-E31523B48B7F}"/>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r" eaLnBrk="1" hangingPunct="1"/>
            <a:fld id="{0FD7FD0D-F32B-43AB-B6D1-AC206F4F15CC}" type="slidenum">
              <a:rPr lang="en-US" altLang="en-US" sz="1200"/>
              <a:pPr algn="r" eaLnBrk="1" hangingPunct="1"/>
              <a:t>3</a:t>
            </a:fld>
            <a:endParaRPr lang="en-US" altLang="en-US" sz="1200"/>
          </a:p>
        </p:txBody>
      </p:sp>
      <p:sp>
        <p:nvSpPr>
          <p:cNvPr id="19460" name="Rectangle 2">
            <a:extLst>
              <a:ext uri="{FF2B5EF4-FFF2-40B4-BE49-F238E27FC236}">
                <a16:creationId xmlns:a16="http://schemas.microsoft.com/office/drawing/2014/main" id="{65F4143D-EE82-F6C1-6D86-6F92EA0D929D}"/>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61" name="Rectangle 3">
            <a:extLst>
              <a:ext uri="{FF2B5EF4-FFF2-40B4-BE49-F238E27FC236}">
                <a16:creationId xmlns:a16="http://schemas.microsoft.com/office/drawing/2014/main" id="{05095C1F-C468-04C4-DE89-3B25F777701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Government and Military sectors: complicated procurement rules and stringent security requirements</a:t>
            </a:r>
          </a:p>
          <a:p>
            <a:pPr eaLnBrk="1" hangingPunct="1"/>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Cloud-based categories:</a:t>
            </a:r>
          </a:p>
          <a:p>
            <a:pPr eaLnBrk="1" hangingPunct="1">
              <a:buFontTx/>
              <a:buChar char="•"/>
            </a:pPr>
            <a:r>
              <a:rPr lang="en-US" altLang="en-US">
                <a:ea typeface="ＭＳ Ｐゴシック" panose="020B0600070205080204" pitchFamily="34" charset="-128"/>
              </a:rPr>
              <a:t>Cloud-based applications (SAAS)</a:t>
            </a:r>
          </a:p>
          <a:p>
            <a:pPr eaLnBrk="1" hangingPunct="1">
              <a:buFontTx/>
              <a:buChar char="•"/>
            </a:pPr>
            <a:r>
              <a:rPr lang="en-US" altLang="en-US">
                <a:ea typeface="ＭＳ Ｐゴシック" panose="020B0600070205080204" pitchFamily="34" charset="-128"/>
              </a:rPr>
              <a:t>Cloud-based development (e.g. Google App Engine)</a:t>
            </a:r>
          </a:p>
          <a:p>
            <a:pPr eaLnBrk="1" hangingPunct="1">
              <a:buFontTx/>
              <a:buChar char="•"/>
            </a:pPr>
            <a:r>
              <a:rPr lang="en-US" altLang="en-US">
                <a:ea typeface="ＭＳ Ｐゴシック" panose="020B0600070205080204" pitchFamily="34" charset="-128"/>
              </a:rPr>
              <a:t>Cloud-based infrastructure (e.g. Amazon’s EC2)</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E84688B7-CF3F-ACAE-04FA-636C49C005B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147AA422-5BAD-452A-9FA3-5DC59C407B70}" type="slidenum">
              <a:rPr lang="en-US" altLang="en-US" sz="1200">
                <a:latin typeface="Calibri" panose="020F0502020204030204" pitchFamily="34" charset="0"/>
              </a:rPr>
              <a:pPr eaLnBrk="1" hangingPunct="1"/>
              <a:t>59</a:t>
            </a:fld>
            <a:endParaRPr lang="en-US" altLang="en-US" sz="1200">
              <a:latin typeface="Calibri" panose="020F0502020204030204" pitchFamily="34" charset="0"/>
            </a:endParaRPr>
          </a:p>
        </p:txBody>
      </p:sp>
      <p:sp>
        <p:nvSpPr>
          <p:cNvPr id="98307" name="Rectangle 2">
            <a:extLst>
              <a:ext uri="{FF2B5EF4-FFF2-40B4-BE49-F238E27FC236}">
                <a16:creationId xmlns:a16="http://schemas.microsoft.com/office/drawing/2014/main" id="{A95A24ED-6179-B4BC-DD8B-460C18924614}"/>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8" name="Rectangle 3">
            <a:extLst>
              <a:ext uri="{FF2B5EF4-FFF2-40B4-BE49-F238E27FC236}">
                <a16:creationId xmlns:a16="http://schemas.microsoft.com/office/drawing/2014/main" id="{786580FC-3CCC-0B5B-0349-BBED18B2EBA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When the underlying components fail in the cloud, the effect of the failures to the mission logic needs to be known so that correct recovery measures can be performed. We propose an application-specific run-time monitoring and management tool. With this tool, the application logic can remain on the consumer’s host computer. This allows the consumer to centrally monitor all aspects of the application as well as data flow. Since all outputs from underlying services are sent to the application logic, any data incompatibility between services is not an issue. The capabilities of the run-time monitoring and management tool are as follows: 1) Enable application user to determine the status of the cloud resources that may be used to run the application (across multiple clouds), 2)  Enable application user to determine the real-time security posture and situational awareness of the application, 3) Provide the application user with the ability to move user’s application (or part of it) to another site (other VM in same cloud or different cloud altogether), 4) Provide the application user with the ability to change the application logic on the fly, 5) Provide communicate capabilities with cloud providers. There are a few cloud vendors such as NimSoft [41] and Hyperic [42] that provide application-specific monitoring tools that provide some of the above functionality. These monitoring tools may be further enhanced or used in conjunction with other tools to provide the degree of monitoring required. However, any tool that is to be used for military purposes must also receive some type of accreditation and certification procedure.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FC19D2D9-CDFC-F9B8-93C0-36A85C6598A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5C3D4B5C-0E47-4F94-859F-E2F6D083C321}" type="slidenum">
              <a:rPr lang="en-US" altLang="en-US" sz="1200">
                <a:latin typeface="Calibri" panose="020F0502020204030204" pitchFamily="34" charset="0"/>
              </a:rPr>
              <a:pPr eaLnBrk="1" hangingPunct="1"/>
              <a:t>61</a:t>
            </a:fld>
            <a:endParaRPr lang="en-US" altLang="en-US" sz="1200">
              <a:latin typeface="Calibri" panose="020F0502020204030204" pitchFamily="34" charset="0"/>
            </a:endParaRPr>
          </a:p>
        </p:txBody>
      </p:sp>
      <p:sp>
        <p:nvSpPr>
          <p:cNvPr id="101379" name="Rectangle 2">
            <a:extLst>
              <a:ext uri="{FF2B5EF4-FFF2-40B4-BE49-F238E27FC236}">
                <a16:creationId xmlns:a16="http://schemas.microsoft.com/office/drawing/2014/main" id="{8DF4BAC8-E7D2-36ED-F47C-DCFA1B4B3272}"/>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80" name="Rectangle 3">
            <a:extLst>
              <a:ext uri="{FF2B5EF4-FFF2-40B4-BE49-F238E27FC236}">
                <a16:creationId xmlns:a16="http://schemas.microsoft.com/office/drawing/2014/main" id="{1AEED3D4-C223-18D8-006A-F2879A6E5BF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Differering data semantics example: does a data item labeled secret in one cloud have the same semantics as another piece of data also labeled secret in a different cloud?</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CDC06231-D0CF-FF82-951A-C22A003BA04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098A6307-F79F-4996-A423-11E9EF7F61C0}" type="slidenum">
              <a:rPr lang="en-US" altLang="en-US" sz="1200">
                <a:latin typeface="Calibri" panose="020F0502020204030204" pitchFamily="34" charset="0"/>
              </a:rPr>
              <a:pPr eaLnBrk="1" hangingPunct="1"/>
              <a:t>62</a:t>
            </a:fld>
            <a:endParaRPr lang="en-US" altLang="en-US" sz="1200">
              <a:latin typeface="Calibri" panose="020F0502020204030204" pitchFamily="34" charset="0"/>
            </a:endParaRPr>
          </a:p>
        </p:txBody>
      </p:sp>
      <p:sp>
        <p:nvSpPr>
          <p:cNvPr id="103427" name="Rectangle 2">
            <a:extLst>
              <a:ext uri="{FF2B5EF4-FFF2-40B4-BE49-F238E27FC236}">
                <a16:creationId xmlns:a16="http://schemas.microsoft.com/office/drawing/2014/main" id="{EDF7EA00-18A4-49B6-DB8C-AD7CF980B554}"/>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8" name="Rectangle 3">
            <a:extLst>
              <a:ext uri="{FF2B5EF4-FFF2-40B4-BE49-F238E27FC236}">
                <a16:creationId xmlns:a16="http://schemas.microsoft.com/office/drawing/2014/main" id="{07F8913C-7409-96CD-424D-90636DBF4FB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80000"/>
              </a:lnSpc>
            </a:pPr>
            <a:r>
              <a:rPr lang="en-US" altLang="en-US" sz="1000">
                <a:ea typeface="ＭＳ Ｐゴシック" panose="020B0600070205080204" pitchFamily="34" charset="-128"/>
              </a:rPr>
              <a:t>In cloud computing (as well as other systems), there are many possible layers of access control. For example, access to the cloud, access to servers, access to services, access to databases (direct and queries via web services), access to VMs, and access to objects within a VM. Depending on the deployment model used, some of these will be controlled by the provider and others by the consumer. </a:t>
            </a:r>
          </a:p>
          <a:p>
            <a:pPr eaLnBrk="1" hangingPunct="1">
              <a:lnSpc>
                <a:spcPct val="80000"/>
              </a:lnSpc>
            </a:pPr>
            <a:r>
              <a:rPr lang="en-US" altLang="en-US" sz="1000">
                <a:ea typeface="ＭＳ Ｐゴシック" panose="020B0600070205080204" pitchFamily="34" charset="-128"/>
              </a:rPr>
              <a:t>For example, Google Apps, a representative SaaS Cloud controls authentication and access to its applications, but users themselves can control access to their documents through the provided interface to the access control mechanism. In IaaS type approaches, the user can create accounts on its virtual machines and create access control lists for these users for services located on the VM.</a:t>
            </a:r>
          </a:p>
          <a:p>
            <a:pPr eaLnBrk="1" hangingPunct="1">
              <a:lnSpc>
                <a:spcPct val="80000"/>
              </a:lnSpc>
            </a:pPr>
            <a:r>
              <a:rPr lang="en-US" altLang="en-US" sz="1000">
                <a:ea typeface="ＭＳ Ｐゴシック" panose="020B0600070205080204" pitchFamily="34" charset="-128"/>
              </a:rPr>
              <a:t>Regardless of the deployment model, the provider needs to manage the user authentication and access control procedures (to the cloud). While some providers allow federated authentication – enabling the consumer-side to manage its users, the access control management burden still lies with the provider. This requires the user to place a large amount of trust on the provider in terms of security, management, and maintenance of access control policies. This can be burdensome when numerous users from different organizations with different access control policies, are involved. This proposal focuses on access control to the cloud. However, the concepts here could be applied to access control at any level, if deemed necessary. We propose a way for the consumer to manage the access control decision-making process to retain some control, requiring less trust of the provider.</a:t>
            </a:r>
          </a:p>
          <a:p>
            <a:pPr eaLnBrk="1" hangingPunct="1">
              <a:lnSpc>
                <a:spcPct val="80000"/>
              </a:lnSpc>
            </a:pPr>
            <a:r>
              <a:rPr lang="en-US" altLang="en-US" sz="1000">
                <a:ea typeface="ＭＳ Ｐゴシック" panose="020B0600070205080204" pitchFamily="34" charset="-128"/>
              </a:rPr>
              <a:t>Approach: </a:t>
            </a:r>
          </a:p>
          <a:p>
            <a:pPr eaLnBrk="1" hangingPunct="1">
              <a:lnSpc>
                <a:spcPct val="80000"/>
              </a:lnSpc>
            </a:pPr>
            <a:r>
              <a:rPr lang="en-US" altLang="en-US" sz="1000">
                <a:ea typeface="ＭＳ Ｐゴシック" panose="020B0600070205080204" pitchFamily="34" charset="-128"/>
              </a:rPr>
              <a:t>This approach requires the client and provider to have a pre-existing trust relationship, as well as a pre-negotiated standard way of describing resources, users, and access decisions between the cloud provider and consumer. It also needs to be able to guarantee that the provider will uphold the consumer-side’s access decisions. Furthermore, we need to show that this approach is at least as secure as the traditional access control model. </a:t>
            </a:r>
          </a:p>
          <a:p>
            <a:pPr eaLnBrk="1" hangingPunct="1">
              <a:lnSpc>
                <a:spcPct val="80000"/>
              </a:lnSpc>
            </a:pPr>
            <a:r>
              <a:rPr lang="en-US" altLang="en-US" sz="1000">
                <a:ea typeface="ＭＳ Ｐゴシック" panose="020B0600070205080204" pitchFamily="34" charset="-128"/>
              </a:rPr>
              <a:t>This approach requires the data owner to be involved in all requests. Therefore, frequent access scenarios should not use this method if traffic is a concern. However, many secure data outsourcing schemes require the user to grant keys/certificates to the query side, so that every time the user queries a database, the owner needs to be involved. Therefore, not much different than that so may not be a problem.</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DE9CA418-A798-59C9-2456-4A7E77E8A6C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DEF6FA2F-F2BB-443B-850C-699F3EDE9253}" type="slidenum">
              <a:rPr lang="en-US" altLang="en-US" sz="1200">
                <a:latin typeface="Calibri" panose="020F0502020204030204" pitchFamily="34" charset="0"/>
              </a:rPr>
              <a:pPr eaLnBrk="1" hangingPunct="1"/>
              <a:t>6</a:t>
            </a:fld>
            <a:endParaRPr lang="en-US" altLang="en-US" sz="1200">
              <a:latin typeface="Calibri" panose="020F0502020204030204" pitchFamily="34" charset="0"/>
            </a:endParaRPr>
          </a:p>
        </p:txBody>
      </p:sp>
      <p:sp>
        <p:nvSpPr>
          <p:cNvPr id="23555" name="Rectangle 2">
            <a:extLst>
              <a:ext uri="{FF2B5EF4-FFF2-40B4-BE49-F238E27FC236}">
                <a16:creationId xmlns:a16="http://schemas.microsoft.com/office/drawing/2014/main" id="{26FCD52B-2497-D5C1-2C39-2C1D5F6804C8}"/>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6" name="Rectangle 3">
            <a:extLst>
              <a:ext uri="{FF2B5EF4-FFF2-40B4-BE49-F238E27FC236}">
                <a16:creationId xmlns:a16="http://schemas.microsoft.com/office/drawing/2014/main" id="{6F554C36-1254-41A2-8F0C-C11680142D3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Trust and tenancy issues as well as loss of control related to the management model</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08AAB293-4E17-2A90-678B-7B407153A12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a:extLst>
              <a:ext uri="{FF2B5EF4-FFF2-40B4-BE49-F238E27FC236}">
                <a16:creationId xmlns:a16="http://schemas.microsoft.com/office/drawing/2014/main" id="{71B6C740-D136-441F-79AD-DCEE8F8BBCF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26628" name="Slide Number Placeholder 3">
            <a:extLst>
              <a:ext uri="{FF2B5EF4-FFF2-40B4-BE49-F238E27FC236}">
                <a16:creationId xmlns:a16="http://schemas.microsoft.com/office/drawing/2014/main" id="{788CE157-B5CB-64F0-CA43-FEE6707611F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EFF35734-F344-4EA4-B18D-CEE35BA58363}" type="slidenum">
              <a:rPr lang="en-US" altLang="en-US" sz="1200">
                <a:latin typeface="Calibri" panose="020F0502020204030204" pitchFamily="34" charset="0"/>
              </a:rPr>
              <a:pPr eaLnBrk="1" hangingPunct="1"/>
              <a:t>8</a:t>
            </a:fld>
            <a:endParaRPr lang="en-US" altLang="en-US" sz="1200">
              <a:latin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F8DB2FB3-58BA-CCF1-4372-D9E18F4326D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D2711F88-53C5-4FB7-A8B5-E5B0077CFCE1}" type="slidenum">
              <a:rPr lang="en-US" altLang="en-US" sz="1200">
                <a:latin typeface="Calibri" panose="020F0502020204030204" pitchFamily="34" charset="0"/>
              </a:rPr>
              <a:pPr eaLnBrk="1" hangingPunct="1"/>
              <a:t>11</a:t>
            </a:fld>
            <a:endParaRPr lang="en-US" altLang="en-US" sz="1200">
              <a:latin typeface="Calibri" panose="020F0502020204030204" pitchFamily="34" charset="0"/>
            </a:endParaRPr>
          </a:p>
        </p:txBody>
      </p:sp>
      <p:sp>
        <p:nvSpPr>
          <p:cNvPr id="30723" name="Rectangle 7">
            <a:extLst>
              <a:ext uri="{FF2B5EF4-FFF2-40B4-BE49-F238E27FC236}">
                <a16:creationId xmlns:a16="http://schemas.microsoft.com/office/drawing/2014/main" id="{8B61B7BB-725F-BC8C-25DE-D33D7DDC7AA6}"/>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r" eaLnBrk="1" hangingPunct="1"/>
            <a:fld id="{79E7DCD8-34AD-4B26-A344-D92A10CBDC25}" type="slidenum">
              <a:rPr lang="en-US" altLang="en-US" sz="1200"/>
              <a:pPr algn="r" eaLnBrk="1" hangingPunct="1"/>
              <a:t>11</a:t>
            </a:fld>
            <a:endParaRPr lang="en-US" altLang="en-US" sz="1200"/>
          </a:p>
        </p:txBody>
      </p:sp>
      <p:sp>
        <p:nvSpPr>
          <p:cNvPr id="30724" name="Rectangle 2">
            <a:extLst>
              <a:ext uri="{FF2B5EF4-FFF2-40B4-BE49-F238E27FC236}">
                <a16:creationId xmlns:a16="http://schemas.microsoft.com/office/drawing/2014/main" id="{320D3E12-73F9-4E86-5F33-DE72C41A4E97}"/>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3">
            <a:extLst>
              <a:ext uri="{FF2B5EF4-FFF2-40B4-BE49-F238E27FC236}">
                <a16:creationId xmlns:a16="http://schemas.microsoft.com/office/drawing/2014/main" id="{8B1E8ED8-05C2-E546-F0B9-96C64145864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Data mobility: the ability to share data between cloud services</a:t>
            </a:r>
          </a:p>
          <a:p>
            <a:pPr eaLnBrk="1" hangingPunct="1"/>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Where does data reside?</a:t>
            </a:r>
          </a:p>
          <a:p>
            <a:pPr eaLnBrk="1" hangingPunct="1"/>
            <a:r>
              <a:rPr lang="en-US" altLang="en-US">
                <a:ea typeface="ＭＳ Ｐゴシック" panose="020B0600070205080204" pitchFamily="34" charset="-128"/>
              </a:rPr>
              <a:t> - out-of-state, out-of-country issues</a:t>
            </a:r>
          </a:p>
          <a:p>
            <a:pPr eaLnBrk="1" hangingPunct="1"/>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Security Concerns for government in particular</a:t>
            </a:r>
          </a:p>
          <a:p>
            <a:pPr eaLnBrk="1" hangingPunct="1">
              <a:buFontTx/>
              <a:buChar char="-"/>
            </a:pPr>
            <a:r>
              <a:rPr lang="en-US" altLang="en-US">
                <a:ea typeface="ＭＳ Ｐゴシック" panose="020B0600070205080204" pitchFamily="34" charset="-128"/>
              </a:rPr>
              <a:t>FISMA</a:t>
            </a:r>
          </a:p>
          <a:p>
            <a:pPr eaLnBrk="1" hangingPunct="1">
              <a:buFontTx/>
              <a:buChar char="-"/>
            </a:pPr>
            <a:r>
              <a:rPr lang="en-US" altLang="en-US">
                <a:ea typeface="ＭＳ Ｐゴシック" panose="020B0600070205080204" pitchFamily="34" charset="-128"/>
              </a:rPr>
              <a:t>How to certify and accredit cloud computing providers under FISMA</a:t>
            </a:r>
          </a:p>
          <a:p>
            <a:pPr eaLnBrk="1" hangingPunct="1"/>
            <a:r>
              <a:rPr lang="en-US" altLang="en-US">
                <a:ea typeface="ＭＳ Ｐゴシック" panose="020B0600070205080204" pitchFamily="34" charset="-128"/>
              </a:rPr>
              <a:t>   (e.g. ISO 27001)</a:t>
            </a: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BA542990-3EEE-D607-60AF-65A90D9E050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37F807C5-28C9-4C3E-94B0-287B96E28B43}" type="slidenum">
              <a:rPr lang="en-US" altLang="en-US" sz="1200">
                <a:latin typeface="Calibri" panose="020F0502020204030204" pitchFamily="34" charset="0"/>
              </a:rPr>
              <a:pPr eaLnBrk="1" hangingPunct="1"/>
              <a:t>13</a:t>
            </a:fld>
            <a:endParaRPr lang="en-US" altLang="en-US" sz="1200">
              <a:latin typeface="Calibri" panose="020F0502020204030204" pitchFamily="34" charset="0"/>
            </a:endParaRPr>
          </a:p>
        </p:txBody>
      </p:sp>
      <p:sp>
        <p:nvSpPr>
          <p:cNvPr id="33795" name="Rectangle 2">
            <a:extLst>
              <a:ext uri="{FF2B5EF4-FFF2-40B4-BE49-F238E27FC236}">
                <a16:creationId xmlns:a16="http://schemas.microsoft.com/office/drawing/2014/main" id="{3EE75020-29AE-DC6F-A993-C348585556FE}"/>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6" name="Rectangle 3">
            <a:extLst>
              <a:ext uri="{FF2B5EF4-FFF2-40B4-BE49-F238E27FC236}">
                <a16:creationId xmlns:a16="http://schemas.microsoft.com/office/drawing/2014/main" id="{7002D842-08D0-8AB0-5B09-0335CCD24A3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Chiles and McMakin (1996) define trust as increasing one’s vulnerability to the risk of opportunistic behavior of another whose behavior is not under one’s control in a situation in which the costs of violating the trust are greater than the benefits of upholding the trust.</a:t>
            </a:r>
          </a:p>
          <a:p>
            <a:pPr eaLnBrk="1" hangingPunct="1"/>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Trust here means mostly lack of accountability and verifiability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B045CD2B-6CC4-3679-BC43-4CBDB71C243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4AF251CE-D916-4710-B93C-97C4AAC8C685}" type="slidenum">
              <a:rPr lang="en-US" altLang="en-US" sz="1200">
                <a:latin typeface="Calibri" panose="020F0502020204030204" pitchFamily="34" charset="0"/>
              </a:rPr>
              <a:pPr eaLnBrk="1" hangingPunct="1"/>
              <a:t>14</a:t>
            </a:fld>
            <a:endParaRPr lang="en-US" altLang="en-US" sz="1200">
              <a:latin typeface="Calibri" panose="020F0502020204030204" pitchFamily="34" charset="0"/>
            </a:endParaRPr>
          </a:p>
        </p:txBody>
      </p:sp>
      <p:sp>
        <p:nvSpPr>
          <p:cNvPr id="35843" name="Rectangle 2">
            <a:extLst>
              <a:ext uri="{FF2B5EF4-FFF2-40B4-BE49-F238E27FC236}">
                <a16:creationId xmlns:a16="http://schemas.microsoft.com/office/drawing/2014/main" id="{60FD810B-E6B1-14C7-7623-071AFDF71AE6}"/>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4" name="Rectangle 3">
            <a:extLst>
              <a:ext uri="{FF2B5EF4-FFF2-40B4-BE49-F238E27FC236}">
                <a16:creationId xmlns:a16="http://schemas.microsoft.com/office/drawing/2014/main" id="{698A705E-8279-0645-F996-3B244936F7A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Who are my neighbors? What is their objective? They present another facet of risk and trust requirements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a:extLst>
              <a:ext uri="{FF2B5EF4-FFF2-40B4-BE49-F238E27FC236}">
                <a16:creationId xmlns:a16="http://schemas.microsoft.com/office/drawing/2014/main" id="{F7827FA6-0B5E-EDD5-E514-360565F6CA0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a:extLst>
              <a:ext uri="{FF2B5EF4-FFF2-40B4-BE49-F238E27FC236}">
                <a16:creationId xmlns:a16="http://schemas.microsoft.com/office/drawing/2014/main" id="{14D947C1-066F-C13A-8D7F-FCDA4DBF0DE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46084" name="Slide Number Placeholder 3">
            <a:extLst>
              <a:ext uri="{FF2B5EF4-FFF2-40B4-BE49-F238E27FC236}">
                <a16:creationId xmlns:a16="http://schemas.microsoft.com/office/drawing/2014/main" id="{F0F5478C-1724-69C5-5AC8-4C1C90522F3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8A0053B0-3208-4A40-9525-E422A074DCE2}" type="slidenum">
              <a:rPr lang="en-US" altLang="en-US" sz="1200">
                <a:latin typeface="Calibri" panose="020F0502020204030204" pitchFamily="34" charset="0"/>
              </a:rPr>
              <a:pPr eaLnBrk="1" hangingPunct="1"/>
              <a:t>23</a:t>
            </a:fld>
            <a:endParaRPr lang="en-US" altLang="en-US" sz="1200">
              <a:latin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a:extLst>
              <a:ext uri="{FF2B5EF4-FFF2-40B4-BE49-F238E27FC236}">
                <a16:creationId xmlns:a16="http://schemas.microsoft.com/office/drawing/2014/main" id="{290D34C2-0C0E-D5E3-F399-C40A4D61B9D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a:extLst>
              <a:ext uri="{FF2B5EF4-FFF2-40B4-BE49-F238E27FC236}">
                <a16:creationId xmlns:a16="http://schemas.microsoft.com/office/drawing/2014/main" id="{65CF0B89-F030-A73D-5F1C-84A23C18F89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lvl="1" eaLnBrk="1" hangingPunct="1">
              <a:spcBef>
                <a:spcPct val="0"/>
              </a:spcBef>
            </a:pPr>
            <a:endParaRPr lang="en-US" altLang="en-US">
              <a:ea typeface="ＭＳ Ｐゴシック" panose="020B0600070205080204" pitchFamily="34" charset="-128"/>
            </a:endParaRPr>
          </a:p>
        </p:txBody>
      </p:sp>
      <p:sp>
        <p:nvSpPr>
          <p:cNvPr id="54276" name="Slide Number Placeholder 3">
            <a:extLst>
              <a:ext uri="{FF2B5EF4-FFF2-40B4-BE49-F238E27FC236}">
                <a16:creationId xmlns:a16="http://schemas.microsoft.com/office/drawing/2014/main" id="{688AD049-CF34-3AA9-225A-5E60E93D031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19CD809E-3E58-48F3-9D91-98A4C5F5AA84}" type="slidenum">
              <a:rPr lang="en-US" altLang="en-US" sz="1200">
                <a:latin typeface="Calibri" panose="020F0502020204030204" pitchFamily="34" charset="0"/>
              </a:rPr>
              <a:pPr eaLnBrk="1" hangingPunct="1"/>
              <a:t>30</a:t>
            </a:fld>
            <a:endParaRPr lang="en-US" altLang="en-US" sz="1200">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2022-05-02</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544582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2022-05-02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021016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2022-05-02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7320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ection breaker slide with customer logo">
    <p:bg>
      <p:bgPr>
        <a:solidFill>
          <a:schemeClr val="bg1"/>
        </a:solidFill>
        <a:effectLst/>
      </p:bgPr>
    </p:bg>
    <p:spTree>
      <p:nvGrpSpPr>
        <p:cNvPr id="1" name=""/>
        <p:cNvGrpSpPr/>
        <p:nvPr/>
      </p:nvGrpSpPr>
      <p:grpSpPr>
        <a:xfrm>
          <a:off x="0" y="0"/>
          <a:ext cx="0" cy="0"/>
          <a:chOff x="0" y="0"/>
          <a:chExt cx="0" cy="0"/>
        </a:xfrm>
      </p:grpSpPr>
      <p:sp>
        <p:nvSpPr>
          <p:cNvPr id="11" name="Text Placeholder 12"/>
          <p:cNvSpPr>
            <a:spLocks noGrp="1"/>
          </p:cNvSpPr>
          <p:nvPr>
            <p:ph type="body" sz="quarter" idx="11" hasCustomPrompt="1"/>
          </p:nvPr>
        </p:nvSpPr>
        <p:spPr>
          <a:xfrm>
            <a:off x="899886" y="2667682"/>
            <a:ext cx="10392229" cy="663575"/>
          </a:xfrm>
        </p:spPr>
        <p:txBody>
          <a:bodyPr>
            <a:normAutofit/>
          </a:bodyPr>
          <a:lstStyle>
            <a:lvl1pPr algn="ctr">
              <a:buNone/>
              <a:defRPr lang="en-US" sz="3400" b="1" kern="1200" baseline="0" dirty="0" smtClean="0">
                <a:solidFill>
                  <a:schemeClr val="accent2"/>
                </a:solidFill>
                <a:latin typeface="+mj-lt"/>
                <a:ea typeface="+mn-ea"/>
                <a:cs typeface="Arial"/>
              </a:defRPr>
            </a:lvl1pPr>
          </a:lstStyle>
          <a:p>
            <a:pPr lvl="0"/>
            <a:r>
              <a:rPr lang="en-US" dirty="0"/>
              <a:t>Section Name Here</a:t>
            </a:r>
          </a:p>
        </p:txBody>
      </p:sp>
      <p:sp>
        <p:nvSpPr>
          <p:cNvPr id="12" name="Text Placeholder 12"/>
          <p:cNvSpPr>
            <a:spLocks noGrp="1"/>
          </p:cNvSpPr>
          <p:nvPr>
            <p:ph type="body" sz="quarter" idx="12" hasCustomPrompt="1"/>
          </p:nvPr>
        </p:nvSpPr>
        <p:spPr>
          <a:xfrm>
            <a:off x="899886" y="3441565"/>
            <a:ext cx="10392229" cy="389182"/>
          </a:xfrm>
        </p:spPr>
        <p:txBody>
          <a:bodyPr>
            <a:normAutofit/>
          </a:bodyPr>
          <a:lstStyle>
            <a:lvl1pPr algn="ctr">
              <a:buNone/>
              <a:defRPr lang="en-US" sz="1800" b="0" kern="1200" dirty="0" smtClean="0">
                <a:solidFill>
                  <a:schemeClr val="accent2"/>
                </a:solidFill>
                <a:latin typeface="+mj-lt"/>
                <a:ea typeface="+mn-ea"/>
                <a:cs typeface="Arial"/>
              </a:defRPr>
            </a:lvl1pPr>
          </a:lstStyle>
          <a:p>
            <a:pPr lvl="0"/>
            <a:r>
              <a:rPr lang="en-US" dirty="0"/>
              <a:t>Who what when where</a:t>
            </a:r>
          </a:p>
        </p:txBody>
      </p:sp>
      <p:sp>
        <p:nvSpPr>
          <p:cNvPr id="18" name="Picture Placeholder 9"/>
          <p:cNvSpPr>
            <a:spLocks noGrp="1"/>
          </p:cNvSpPr>
          <p:nvPr>
            <p:ph type="pic" sz="quarter" idx="10" hasCustomPrompt="1"/>
          </p:nvPr>
        </p:nvSpPr>
        <p:spPr>
          <a:xfrm>
            <a:off x="10682818" y="316141"/>
            <a:ext cx="1204383" cy="848631"/>
          </a:xfrm>
        </p:spPr>
        <p:txBody>
          <a:bodyPr>
            <a:noAutofit/>
          </a:bodyPr>
          <a:lstStyle>
            <a:lvl1pPr marL="0" indent="0" algn="ctr">
              <a:buNone/>
              <a:defRPr sz="1100" baseline="0">
                <a:latin typeface="+mj-lt"/>
              </a:defRPr>
            </a:lvl1pPr>
          </a:lstStyle>
          <a:p>
            <a:r>
              <a:rPr lang="en-US" dirty="0"/>
              <a:t>Click here to add Customer / Partner Logo</a:t>
            </a:r>
            <a:endParaRPr lang="en-IN" dirty="0"/>
          </a:p>
        </p:txBody>
      </p:sp>
    </p:spTree>
    <p:extLst>
      <p:ext uri="{BB962C8B-B14F-4D97-AF65-F5344CB8AC3E}">
        <p14:creationId xmlns:p14="http://schemas.microsoft.com/office/powerpoint/2010/main" val="5139109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EF3772-D26D-42B1-8F68-C6DA20709343}"/>
              </a:ext>
            </a:extLst>
          </p:cNvPr>
          <p:cNvSpPr>
            <a:spLocks noGrp="1"/>
          </p:cNvSpPr>
          <p:nvPr>
            <p:ph/>
          </p:nvPr>
        </p:nvSpPr>
        <p:spPr>
          <a:xfrm>
            <a:off x="609600" y="277813"/>
            <a:ext cx="10972800" cy="58531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EAC3A72-2708-48D4-AD84-A36752FAB1AC}"/>
              </a:ext>
            </a:extLst>
          </p:cNvPr>
          <p:cNvSpPr>
            <a:spLocks noGrp="1"/>
          </p:cNvSpPr>
          <p:nvPr>
            <p:ph type="dt" sz="half" idx="10"/>
          </p:nvPr>
        </p:nvSpPr>
        <p:spPr>
          <a:xfrm>
            <a:off x="609600" y="6248400"/>
            <a:ext cx="2844800" cy="457200"/>
          </a:xfrm>
        </p:spPr>
        <p:txBody>
          <a:bodyPr/>
          <a:lstStyle>
            <a:lvl1pPr>
              <a:defRPr/>
            </a:lvl1pPr>
          </a:lstStyle>
          <a:p>
            <a:endParaRPr lang="en-US" altLang="en-US"/>
          </a:p>
        </p:txBody>
      </p:sp>
      <p:sp>
        <p:nvSpPr>
          <p:cNvPr id="4" name="Footer Placeholder 3">
            <a:extLst>
              <a:ext uri="{FF2B5EF4-FFF2-40B4-BE49-F238E27FC236}">
                <a16:creationId xmlns:a16="http://schemas.microsoft.com/office/drawing/2014/main" id="{560286BC-87E1-4AA9-949B-2C769908381B}"/>
              </a:ext>
            </a:extLst>
          </p:cNvPr>
          <p:cNvSpPr>
            <a:spLocks noGrp="1"/>
          </p:cNvSpPr>
          <p:nvPr>
            <p:ph type="ftr" sz="quarter" idx="11"/>
          </p:nvPr>
        </p:nvSpPr>
        <p:spPr>
          <a:xfrm>
            <a:off x="4165600" y="6248400"/>
            <a:ext cx="3860800" cy="457200"/>
          </a:xfrm>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DC99A8C1-FECA-4AB2-962E-C4B6A1ECB936}"/>
              </a:ext>
            </a:extLst>
          </p:cNvPr>
          <p:cNvSpPr>
            <a:spLocks noGrp="1"/>
          </p:cNvSpPr>
          <p:nvPr>
            <p:ph type="sldNum" sz="quarter" idx="12"/>
          </p:nvPr>
        </p:nvSpPr>
        <p:spPr>
          <a:xfrm>
            <a:off x="8737600" y="6248400"/>
            <a:ext cx="2844800" cy="457200"/>
          </a:xfrm>
        </p:spPr>
        <p:txBody>
          <a:bodyPr/>
          <a:lstStyle>
            <a:lvl1pPr>
              <a:defRPr/>
            </a:lvl1pPr>
          </a:lstStyle>
          <a:p>
            <a:fld id="{C412BEEF-46F0-4D1C-8901-5104B4F84655}" type="slidenum">
              <a:rPr lang="fa-IR" altLang="en-US"/>
              <a:pPr/>
              <a:t>‹#›</a:t>
            </a:fld>
            <a:endParaRPr lang="en-US" altLang="en-US"/>
          </a:p>
        </p:txBody>
      </p:sp>
    </p:spTree>
    <p:extLst>
      <p:ext uri="{BB962C8B-B14F-4D97-AF65-F5344CB8AC3E}">
        <p14:creationId xmlns:p14="http://schemas.microsoft.com/office/powerpoint/2010/main" val="1249494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1EAE9-BDE1-4997-AB87-87233A81AC43}"/>
              </a:ext>
            </a:extLst>
          </p:cNvPr>
          <p:cNvSpPr>
            <a:spLocks noGrp="1"/>
          </p:cNvSpPr>
          <p:nvPr>
            <p:ph type="title"/>
          </p:nvPr>
        </p:nvSpPr>
        <p:spPr>
          <a:xfrm>
            <a:off x="609600" y="277813"/>
            <a:ext cx="10972800" cy="1143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36E32E9E-9FA6-4F47-A048-7228A673223C}"/>
              </a:ext>
            </a:extLst>
          </p:cNvPr>
          <p:cNvSpPr>
            <a:spLocks noGrp="1"/>
          </p:cNvSpPr>
          <p:nvPr>
            <p:ph type="body" sz="half" idx="1"/>
          </p:nvPr>
        </p:nvSpPr>
        <p:spPr>
          <a:xfrm>
            <a:off x="609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BC1B0F-9B86-4C02-BCFC-6642FA206043}"/>
              </a:ext>
            </a:extLst>
          </p:cNvPr>
          <p:cNvSpPr>
            <a:spLocks noGrp="1"/>
          </p:cNvSpPr>
          <p:nvPr>
            <p:ph sz="half" idx="2"/>
          </p:nvPr>
        </p:nvSpPr>
        <p:spPr>
          <a:xfrm>
            <a:off x="6197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C0615D-B532-4D00-9C32-E8CD48031989}"/>
              </a:ext>
            </a:extLst>
          </p:cNvPr>
          <p:cNvSpPr>
            <a:spLocks noGrp="1"/>
          </p:cNvSpPr>
          <p:nvPr>
            <p:ph type="dt" sz="half" idx="10"/>
          </p:nvPr>
        </p:nvSpPr>
        <p:spPr>
          <a:xfrm>
            <a:off x="609600" y="6248400"/>
            <a:ext cx="2844800" cy="457200"/>
          </a:xfrm>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AD31939B-A6D7-4D6C-84A4-B311DC14D413}"/>
              </a:ext>
            </a:extLst>
          </p:cNvPr>
          <p:cNvSpPr>
            <a:spLocks noGrp="1"/>
          </p:cNvSpPr>
          <p:nvPr>
            <p:ph type="ftr" sz="quarter" idx="11"/>
          </p:nvPr>
        </p:nvSpPr>
        <p:spPr>
          <a:xfrm>
            <a:off x="4165600" y="6248400"/>
            <a:ext cx="3860800" cy="457200"/>
          </a:xfrm>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94A0C330-937D-4203-8A73-87D75063468C}"/>
              </a:ext>
            </a:extLst>
          </p:cNvPr>
          <p:cNvSpPr>
            <a:spLocks noGrp="1"/>
          </p:cNvSpPr>
          <p:nvPr>
            <p:ph type="sldNum" sz="quarter" idx="12"/>
          </p:nvPr>
        </p:nvSpPr>
        <p:spPr>
          <a:xfrm>
            <a:off x="8737600" y="6248400"/>
            <a:ext cx="2844800" cy="457200"/>
          </a:xfrm>
        </p:spPr>
        <p:txBody>
          <a:bodyPr/>
          <a:lstStyle>
            <a:lvl1pPr>
              <a:defRPr/>
            </a:lvl1pPr>
          </a:lstStyle>
          <a:p>
            <a:fld id="{89BE7078-D0A6-4731-81B4-3002EFDBBFB1}" type="slidenum">
              <a:rPr lang="fa-IR" altLang="en-US"/>
              <a:pPr/>
              <a:t>‹#›</a:t>
            </a:fld>
            <a:endParaRPr lang="en-US" altLang="en-US"/>
          </a:p>
        </p:txBody>
      </p:sp>
    </p:spTree>
    <p:extLst>
      <p:ext uri="{BB962C8B-B14F-4D97-AF65-F5344CB8AC3E}">
        <p14:creationId xmlns:p14="http://schemas.microsoft.com/office/powerpoint/2010/main" val="13878893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wo-Column A">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68171" y="1431195"/>
            <a:ext cx="5384800" cy="463940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431195"/>
            <a:ext cx="5384800" cy="463940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ABD32832-E7D5-430C-95AE-F3FEA72DD31D}" type="slidenum">
              <a:rPr lang="en-US" smtClean="0"/>
              <a:pPr/>
              <a:t>‹#›</a:t>
            </a:fld>
            <a:endParaRPr lang="en-US" dirty="0"/>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87668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ection Divider">
    <p:spTree>
      <p:nvGrpSpPr>
        <p:cNvPr id="1" name=""/>
        <p:cNvGrpSpPr/>
        <p:nvPr/>
      </p:nvGrpSpPr>
      <p:grpSpPr>
        <a:xfrm>
          <a:off x="0" y="0"/>
          <a:ext cx="0" cy="0"/>
          <a:chOff x="0" y="0"/>
          <a:chExt cx="0" cy="0"/>
        </a:xfrm>
      </p:grpSpPr>
      <p:sp>
        <p:nvSpPr>
          <p:cNvPr id="18" name="Title 17"/>
          <p:cNvSpPr>
            <a:spLocks noGrp="1"/>
          </p:cNvSpPr>
          <p:nvPr>
            <p:ph type="title" hasCustomPrompt="1"/>
          </p:nvPr>
        </p:nvSpPr>
        <p:spPr>
          <a:xfrm>
            <a:off x="3586674" y="3179701"/>
            <a:ext cx="7961223" cy="498598"/>
          </a:xfrm>
          <a:noFill/>
        </p:spPr>
        <p:txBody>
          <a:bodyPr wrap="square" lIns="0" tIns="0" rIns="0" bIns="0">
            <a:spAutoFit/>
          </a:bodyPr>
          <a:lstStyle>
            <a:lvl1pPr algn="l">
              <a:defRPr sz="3600">
                <a:solidFill>
                  <a:schemeClr val="bg2"/>
                </a:solidFill>
              </a:defRPr>
            </a:lvl1pPr>
          </a:lstStyle>
          <a:p>
            <a:r>
              <a:rPr lang="en-US" dirty="0"/>
              <a:t>Section Title</a:t>
            </a:r>
          </a:p>
        </p:txBody>
      </p:sp>
      <p:sp>
        <p:nvSpPr>
          <p:cNvPr id="2" name="Slide Number Placeholder 1"/>
          <p:cNvSpPr>
            <a:spLocks noGrp="1"/>
          </p:cNvSpPr>
          <p:nvPr>
            <p:ph type="sldNum" sz="quarter" idx="10"/>
          </p:nvPr>
        </p:nvSpPr>
        <p:spPr/>
        <p:txBody>
          <a:bodyPr/>
          <a:lstStyle/>
          <a:p>
            <a:fld id="{ABD32832-E7D5-430C-95AE-F3FEA72DD31D}" type="slidenum">
              <a:rPr lang="en-US" smtClean="0"/>
              <a:pPr/>
              <a:t>‹#›</a:t>
            </a:fld>
            <a:endParaRPr lang="en-US" dirty="0"/>
          </a:p>
        </p:txBody>
      </p:sp>
    </p:spTree>
    <p:extLst>
      <p:ext uri="{BB962C8B-B14F-4D97-AF65-F5344CB8AC3E}">
        <p14:creationId xmlns:p14="http://schemas.microsoft.com/office/powerpoint/2010/main" val="6994943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6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BD32832-E7D5-430C-95AE-F3FEA72DD31D}" type="slidenum">
              <a:rPr lang="en-US" smtClean="0"/>
              <a:pPr/>
              <a:t>‹#›</a:t>
            </a:fld>
            <a:endParaRPr lang="en-US" dirty="0"/>
          </a:p>
        </p:txBody>
      </p:sp>
      <p:sp>
        <p:nvSpPr>
          <p:cNvPr id="12" name="Title 11"/>
          <p:cNvSpPr>
            <a:spLocks noGrp="1"/>
          </p:cNvSpPr>
          <p:nvPr>
            <p:ph type="title"/>
          </p:nvPr>
        </p:nvSpPr>
        <p:spPr/>
        <p:txBody>
          <a:bodyPr/>
          <a:lstStyle/>
          <a:p>
            <a:r>
              <a:rPr lang="en-US"/>
              <a:t>Click to edit Master title style</a:t>
            </a:r>
          </a:p>
        </p:txBody>
      </p:sp>
      <p:sp>
        <p:nvSpPr>
          <p:cNvPr id="22" name="Text Placeholder 21"/>
          <p:cNvSpPr>
            <a:spLocks noGrp="1"/>
          </p:cNvSpPr>
          <p:nvPr>
            <p:ph type="body" sz="quarter" idx="13" hasCustomPrompt="1"/>
          </p:nvPr>
        </p:nvSpPr>
        <p:spPr>
          <a:xfrm>
            <a:off x="609600" y="1609725"/>
            <a:ext cx="10972800" cy="4494861"/>
          </a:xfrm>
        </p:spPr>
        <p:txBody>
          <a:bodyPr/>
          <a:lstStyle>
            <a:lvl1pPr>
              <a:defRPr/>
            </a:lvl1pPr>
            <a:lvl2pPr>
              <a:defRPr/>
            </a:lvl2pPr>
            <a:lvl3pPr>
              <a:defRPr/>
            </a:lvl3pPr>
            <a:lvl4pPr>
              <a:defRPr/>
            </a:lvl4pPr>
            <a:lvl5pPr>
              <a:defRPr/>
            </a:lvl5pPr>
          </a:lstStyle>
          <a:p>
            <a:pPr lvl="0"/>
            <a:r>
              <a:rPr lang="en-US" dirty="0"/>
              <a:t>Click to edit 1st level</a:t>
            </a:r>
          </a:p>
          <a:p>
            <a:pPr lvl="1"/>
            <a:r>
              <a:rPr lang="en-US" dirty="0"/>
              <a:t>2nd level</a:t>
            </a:r>
          </a:p>
          <a:p>
            <a:pPr lvl="2"/>
            <a:r>
              <a:rPr lang="en-US" dirty="0"/>
              <a:t>3rd level</a:t>
            </a:r>
          </a:p>
          <a:p>
            <a:pPr lvl="3"/>
            <a:r>
              <a:rPr lang="en-US" dirty="0"/>
              <a:t>4th level</a:t>
            </a:r>
          </a:p>
          <a:p>
            <a:pPr lvl="4"/>
            <a:r>
              <a:rPr lang="en-US" dirty="0"/>
              <a:t>5th level</a:t>
            </a:r>
          </a:p>
        </p:txBody>
      </p:sp>
    </p:spTree>
    <p:extLst>
      <p:ext uri="{BB962C8B-B14F-4D97-AF65-F5344CB8AC3E}">
        <p14:creationId xmlns:p14="http://schemas.microsoft.com/office/powerpoint/2010/main" val="41108414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11379200" cy="838200"/>
          </a:xfrm>
        </p:spPr>
        <p:txBody>
          <a:bodyPr/>
          <a:lstStyle/>
          <a:p>
            <a:r>
              <a:rPr lang="en-US"/>
              <a:t>Click to edit Master title style</a:t>
            </a:r>
          </a:p>
        </p:txBody>
      </p:sp>
      <p:sp>
        <p:nvSpPr>
          <p:cNvPr id="3" name="Table Placeholder 2"/>
          <p:cNvSpPr>
            <a:spLocks noGrp="1"/>
          </p:cNvSpPr>
          <p:nvPr>
            <p:ph type="tbl" idx="1"/>
          </p:nvPr>
        </p:nvSpPr>
        <p:spPr>
          <a:xfrm>
            <a:off x="607485" y="1690688"/>
            <a:ext cx="10966449" cy="4252912"/>
          </a:xfrm>
        </p:spPr>
        <p:txBody>
          <a:bodyPr/>
          <a:lstStyle/>
          <a:p>
            <a:pPr lvl="0"/>
            <a:endParaRPr lang="en-US" noProof="0"/>
          </a:p>
        </p:txBody>
      </p:sp>
    </p:spTree>
    <p:extLst>
      <p:ext uri="{BB962C8B-B14F-4D97-AF65-F5344CB8AC3E}">
        <p14:creationId xmlns:p14="http://schemas.microsoft.com/office/powerpoint/2010/main" val="2814340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2022-05-02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754914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2022-05-02</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654817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2022-05-02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601632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2022-05-02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219141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2022-05-02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22361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2022-05-02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797236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2022-05-02</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42562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2022-05-02</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832523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2022-05-02</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31347059"/>
      </p:ext>
    </p:extLst>
  </p:cSld>
  <p:clrMap bg1="dk1" tx1="lt1" bg2="dk2" tx2="lt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 id="2147483685" r:id="rId12"/>
    <p:sldLayoutId id="2147483686" r:id="rId13"/>
    <p:sldLayoutId id="2147483687" r:id="rId14"/>
    <p:sldLayoutId id="2147483688" r:id="rId15"/>
    <p:sldLayoutId id="2147483689" r:id="rId16"/>
    <p:sldLayoutId id="2147483690" r:id="rId17"/>
    <p:sldLayoutId id="2147483691" r:id="rId18"/>
  </p:sldLayoutIdLst>
  <p:hf sldNum="0" hdr="0" ftr="0" dt="0"/>
  <p:txStyles>
    <p:titleStyle>
      <a:lvl1pPr algn="l" defTabSz="914400" rtl="0" eaLnBrk="1" latinLnBrk="0" hangingPunct="1">
        <a:lnSpc>
          <a:spcPct val="90000"/>
        </a:lnSpc>
        <a:spcBef>
          <a:spcPct val="0"/>
        </a:spcBef>
        <a:buNone/>
        <a:defRPr lang="en-US" sz="4800" i="1"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700" kern="1200">
          <a:solidFill>
            <a:schemeClr val="tx1"/>
          </a:solidFill>
          <a:latin typeface="+mn-lt"/>
          <a:ea typeface="+mn-ea"/>
          <a:cs typeface="+mn-cs"/>
        </a:defRPr>
      </a:lvl1pPr>
      <a:lvl2pPr marL="45720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500" kern="1200">
          <a:solidFill>
            <a:schemeClr val="tx1"/>
          </a:solidFill>
          <a:latin typeface="+mn-lt"/>
          <a:ea typeface="+mn-ea"/>
          <a:cs typeface="+mn-cs"/>
        </a:defRPr>
      </a:lvl2pPr>
      <a:lvl3pPr marL="73152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3pPr>
      <a:lvl4pPr marL="100584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4pPr>
      <a:lvl5pPr marL="128016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s>
</file>

<file path=ppt/slides/_rels/slide66.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B7856644-4E57-43F6-A462-9640874C8D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85"/>
          <a:stretch/>
        </p:blipFill>
        <p:spPr>
          <a:xfrm>
            <a:off x="-1" y="10"/>
            <a:ext cx="12192000" cy="6857988"/>
          </a:xfrm>
          <a:prstGeom prst="rect">
            <a:avLst/>
          </a:prstGeom>
        </p:spPr>
      </p:pic>
      <p:sp>
        <p:nvSpPr>
          <p:cNvPr id="9" name="Rectangle 8">
            <a:extLst>
              <a:ext uri="{FF2B5EF4-FFF2-40B4-BE49-F238E27FC236}">
                <a16:creationId xmlns:a16="http://schemas.microsoft.com/office/drawing/2014/main" id="{0B121716-8B64-478F-ABDB-17030AD1B7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24000">
                <a:schemeClr val="bg1">
                  <a:alpha val="20000"/>
                </a:schemeClr>
              </a:gs>
              <a:gs pos="78000">
                <a:schemeClr val="bg1">
                  <a:alpha val="30000"/>
                </a:schemeClr>
              </a:gs>
              <a:gs pos="50000">
                <a:schemeClr val="bg1">
                  <a:alpha val="30000"/>
                </a:schemeClr>
              </a:gs>
              <a:gs pos="100000">
                <a:schemeClr val="bg1">
                  <a:alpha val="4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1128D5-E10E-42F1-B5F2-EA1A35DCFFA6}"/>
              </a:ext>
            </a:extLst>
          </p:cNvPr>
          <p:cNvSpPr>
            <a:spLocks noGrp="1"/>
          </p:cNvSpPr>
          <p:nvPr>
            <p:ph type="ctrTitle"/>
          </p:nvPr>
        </p:nvSpPr>
        <p:spPr>
          <a:xfrm>
            <a:off x="372723" y="4956811"/>
            <a:ext cx="11439414" cy="897439"/>
          </a:xfrm>
        </p:spPr>
        <p:txBody>
          <a:bodyPr>
            <a:normAutofit/>
          </a:bodyPr>
          <a:lstStyle/>
          <a:p>
            <a:r>
              <a:rPr lang="en-US" sz="4400" dirty="0">
                <a:solidFill>
                  <a:schemeClr val="tx1"/>
                </a:solidFill>
              </a:rPr>
              <a:t>Cloud Security</a:t>
            </a:r>
          </a:p>
        </p:txBody>
      </p:sp>
      <p:sp>
        <p:nvSpPr>
          <p:cNvPr id="3" name="Subtitle 2">
            <a:extLst>
              <a:ext uri="{FF2B5EF4-FFF2-40B4-BE49-F238E27FC236}">
                <a16:creationId xmlns:a16="http://schemas.microsoft.com/office/drawing/2014/main" id="{304629E4-8678-4A4F-8C8B-D5DEC750F417}"/>
              </a:ext>
            </a:extLst>
          </p:cNvPr>
          <p:cNvSpPr>
            <a:spLocks noGrp="1"/>
          </p:cNvSpPr>
          <p:nvPr>
            <p:ph type="subTitle" idx="1"/>
          </p:nvPr>
        </p:nvSpPr>
        <p:spPr>
          <a:xfrm>
            <a:off x="764275" y="5783001"/>
            <a:ext cx="10656310" cy="425961"/>
          </a:xfrm>
        </p:spPr>
        <p:txBody>
          <a:bodyPr>
            <a:normAutofit/>
          </a:bodyPr>
          <a:lstStyle/>
          <a:p>
            <a:pPr>
              <a:lnSpc>
                <a:spcPct val="100000"/>
              </a:lnSpc>
              <a:spcAft>
                <a:spcPts val="600"/>
              </a:spcAft>
            </a:pPr>
            <a:r>
              <a:rPr lang="en-US" sz="700" dirty="0">
                <a:solidFill>
                  <a:schemeClr val="tx1"/>
                </a:solidFill>
              </a:rPr>
              <a:t>CIS 360 – Prof. C. R. Johnson</a:t>
            </a:r>
          </a:p>
          <a:p>
            <a:pPr>
              <a:lnSpc>
                <a:spcPct val="100000"/>
              </a:lnSpc>
              <a:spcAft>
                <a:spcPts val="600"/>
              </a:spcAft>
            </a:pPr>
            <a:r>
              <a:rPr lang="en-US" sz="700" dirty="0">
                <a:solidFill>
                  <a:schemeClr val="tx1"/>
                </a:solidFill>
              </a:rPr>
              <a:t>University of Wisconsin – Stevens Point</a:t>
            </a:r>
          </a:p>
        </p:txBody>
      </p:sp>
    </p:spTree>
    <p:extLst>
      <p:ext uri="{BB962C8B-B14F-4D97-AF65-F5344CB8AC3E}">
        <p14:creationId xmlns:p14="http://schemas.microsoft.com/office/powerpoint/2010/main" val="2008127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Slide Number Placeholder 5">
            <a:extLst>
              <a:ext uri="{FF2B5EF4-FFF2-40B4-BE49-F238E27FC236}">
                <a16:creationId xmlns:a16="http://schemas.microsoft.com/office/drawing/2014/main" id="{4087EE8E-5281-A0FF-C51E-6E7E007E24F6}"/>
              </a:ext>
            </a:extLst>
          </p:cNvPr>
          <p:cNvSpPr>
            <a:spLocks noGrp="1"/>
          </p:cNvSpPr>
          <p:nvPr>
            <p:ph type="sldNum" sz="quarter" idx="4294967295"/>
          </p:nvPr>
        </p:nvSpPr>
        <p:spPr bwMode="auto">
          <a:xfrm>
            <a:off x="9297988" y="6035675"/>
            <a:ext cx="28940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041929BB-CBF1-4CAB-955C-6A3CD268DE83}" type="slidenum">
              <a:rPr lang="en-US" altLang="en-US" sz="1200">
                <a:solidFill>
                  <a:srgbClr val="898989"/>
                </a:solidFill>
                <a:latin typeface="Calibri" panose="020F0502020204030204" pitchFamily="34" charset="0"/>
              </a:rPr>
              <a:pPr eaLnBrk="1" hangingPunct="1"/>
              <a:t>10</a:t>
            </a:fld>
            <a:endParaRPr lang="en-US" altLang="en-US" sz="1200">
              <a:solidFill>
                <a:srgbClr val="898989"/>
              </a:solidFill>
              <a:latin typeface="Calibri" panose="020F0502020204030204" pitchFamily="34" charset="0"/>
            </a:endParaRPr>
          </a:p>
        </p:txBody>
      </p:sp>
      <p:pic>
        <p:nvPicPr>
          <p:cNvPr id="28676" name="Picture 3">
            <a:extLst>
              <a:ext uri="{FF2B5EF4-FFF2-40B4-BE49-F238E27FC236}">
                <a16:creationId xmlns:a16="http://schemas.microsoft.com/office/drawing/2014/main" id="{F78A04E3-9508-17A1-D6C9-C488AFD328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8813" y="0"/>
            <a:ext cx="911437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8B45D856-5257-08B7-D519-3FED6450BE76}"/>
              </a:ext>
            </a:extLst>
          </p:cNvPr>
          <p:cNvSpPr>
            <a:spLocks noGrp="1" noChangeArrowheads="1"/>
          </p:cNvSpPr>
          <p:nvPr>
            <p:ph type="title"/>
          </p:nvPr>
        </p:nvSpPr>
        <p:spPr/>
        <p:txBody>
          <a:bodyPr>
            <a:normAutofit fontScale="90000"/>
          </a:bodyPr>
          <a:lstStyle/>
          <a:p>
            <a:pPr eaLnBrk="1" hangingPunct="1"/>
            <a:r>
              <a:rPr lang="en-US" altLang="en-US">
                <a:ea typeface="ＭＳ Ｐゴシック" panose="020B0600070205080204" pitchFamily="34" charset="-128"/>
              </a:rPr>
              <a:t>Causes of Problems Associated </a:t>
            </a:r>
            <a:br>
              <a:rPr lang="en-US" altLang="en-US">
                <a:ea typeface="ＭＳ Ｐゴシック" panose="020B0600070205080204" pitchFamily="34" charset="-128"/>
              </a:rPr>
            </a:br>
            <a:r>
              <a:rPr lang="en-US" altLang="en-US">
                <a:ea typeface="ＭＳ Ｐゴシック" panose="020B0600070205080204" pitchFamily="34" charset="-128"/>
              </a:rPr>
              <a:t>with Cloud Computing</a:t>
            </a:r>
          </a:p>
        </p:txBody>
      </p:sp>
      <p:sp>
        <p:nvSpPr>
          <p:cNvPr id="29699" name="Rectangle 3">
            <a:extLst>
              <a:ext uri="{FF2B5EF4-FFF2-40B4-BE49-F238E27FC236}">
                <a16:creationId xmlns:a16="http://schemas.microsoft.com/office/drawing/2014/main" id="{576290F5-FA87-BADD-1BB2-EA5385856EC9}"/>
              </a:ext>
            </a:extLst>
          </p:cNvPr>
          <p:cNvSpPr>
            <a:spLocks noGrp="1" noChangeArrowheads="1"/>
          </p:cNvSpPr>
          <p:nvPr>
            <p:ph idx="1"/>
          </p:nvPr>
        </p:nvSpPr>
        <p:spPr/>
        <p:txBody>
          <a:bodyPr/>
          <a:lstStyle/>
          <a:p>
            <a:pPr eaLnBrk="1" hangingPunct="1"/>
            <a:r>
              <a:rPr lang="en-US" altLang="en-US" sz="2400" dirty="0">
                <a:ea typeface="ＭＳ Ｐゴシック" panose="020B0600070205080204" pitchFamily="34" charset="-128"/>
              </a:rPr>
              <a:t>Most security problems stem from:</a:t>
            </a:r>
          </a:p>
          <a:p>
            <a:pPr lvl="1" eaLnBrk="1" hangingPunct="1"/>
            <a:r>
              <a:rPr lang="en-US" altLang="en-US" sz="2400" dirty="0">
                <a:ea typeface="ＭＳ Ｐゴシック" panose="020B0600070205080204" pitchFamily="34" charset="-128"/>
              </a:rPr>
              <a:t>Loss of control</a:t>
            </a:r>
          </a:p>
          <a:p>
            <a:pPr lvl="1" eaLnBrk="1" hangingPunct="1"/>
            <a:r>
              <a:rPr lang="en-US" altLang="en-US" sz="2400" dirty="0">
                <a:ea typeface="ＭＳ Ｐゴシック" panose="020B0600070205080204" pitchFamily="34" charset="-128"/>
              </a:rPr>
              <a:t>Lack of trust (mechanisms)</a:t>
            </a:r>
          </a:p>
          <a:p>
            <a:pPr lvl="1" eaLnBrk="1" hangingPunct="1"/>
            <a:r>
              <a:rPr lang="en-US" altLang="en-US" sz="2400" dirty="0">
                <a:ea typeface="ＭＳ Ｐゴシック" panose="020B0600070205080204" pitchFamily="34" charset="-128"/>
              </a:rPr>
              <a:t>Multi-tenancy</a:t>
            </a:r>
          </a:p>
          <a:p>
            <a:pPr eaLnBrk="1" hangingPunct="1"/>
            <a:r>
              <a:rPr lang="en-US" altLang="en-US" sz="2400" dirty="0">
                <a:ea typeface="ＭＳ Ｐゴシック" panose="020B0600070205080204" pitchFamily="34" charset="-128"/>
              </a:rPr>
              <a:t>These problems exist mainly in 3</a:t>
            </a:r>
            <a:r>
              <a:rPr lang="en-US" altLang="en-US" sz="2400" baseline="30000" dirty="0">
                <a:ea typeface="ＭＳ Ｐゴシック" panose="020B0600070205080204" pitchFamily="34" charset="-128"/>
              </a:rPr>
              <a:t>rd</a:t>
            </a:r>
            <a:r>
              <a:rPr lang="en-US" altLang="en-US" sz="2400" dirty="0">
                <a:ea typeface="ＭＳ Ｐゴシック" panose="020B0600070205080204" pitchFamily="34" charset="-128"/>
              </a:rPr>
              <a:t> party management models</a:t>
            </a:r>
          </a:p>
          <a:p>
            <a:pPr lvl="1" eaLnBrk="1" hangingPunct="1"/>
            <a:r>
              <a:rPr lang="en-US" altLang="en-US" sz="2400" dirty="0">
                <a:ea typeface="ＭＳ Ｐゴシック" panose="020B0600070205080204" pitchFamily="34" charset="-128"/>
              </a:rPr>
              <a:t>Self-managed clouds still have security issues, but not related to above</a:t>
            </a:r>
          </a:p>
          <a:p>
            <a:pPr lvl="1" eaLnBrk="1" hangingPunct="1">
              <a:buFontTx/>
              <a:buNone/>
            </a:pPr>
            <a:endParaRPr lang="en-US" altLang="en-US" dirty="0">
              <a:ea typeface="ＭＳ Ｐゴシック" panose="020B0600070205080204" pitchFamily="34" charset="-128"/>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37BCF79-7E3E-AD15-4973-0999831A3A07}"/>
              </a:ext>
            </a:extLst>
          </p:cNvPr>
          <p:cNvSpPr>
            <a:spLocks noGrp="1" noChangeArrowheads="1"/>
          </p:cNvSpPr>
          <p:nvPr>
            <p:ph type="title"/>
          </p:nvPr>
        </p:nvSpPr>
        <p:spPr/>
        <p:txBody>
          <a:bodyPr/>
          <a:lstStyle/>
          <a:p>
            <a:pPr eaLnBrk="1" hangingPunct="1">
              <a:defRPr/>
            </a:pPr>
            <a:r>
              <a:rPr lang="en-US" dirty="0">
                <a:ea typeface="+mj-ea"/>
              </a:rPr>
              <a:t>Loss of Control in the Cloud</a:t>
            </a:r>
          </a:p>
        </p:txBody>
      </p:sp>
      <p:sp>
        <p:nvSpPr>
          <p:cNvPr id="31747" name="Rectangle 3">
            <a:extLst>
              <a:ext uri="{FF2B5EF4-FFF2-40B4-BE49-F238E27FC236}">
                <a16:creationId xmlns:a16="http://schemas.microsoft.com/office/drawing/2014/main" id="{03F1535C-AE05-99B5-2768-3B2452AD4A22}"/>
              </a:ext>
            </a:extLst>
          </p:cNvPr>
          <p:cNvSpPr>
            <a:spLocks noGrp="1" noChangeArrowheads="1"/>
          </p:cNvSpPr>
          <p:nvPr>
            <p:ph idx="1"/>
          </p:nvPr>
        </p:nvSpPr>
        <p:spPr/>
        <p:txBody>
          <a:bodyPr/>
          <a:lstStyle/>
          <a:p>
            <a:pPr eaLnBrk="1" hangingPunct="1"/>
            <a:r>
              <a:rPr lang="en-US" altLang="en-US" sz="2000" dirty="0">
                <a:ea typeface="ＭＳ Ｐゴシック" panose="020B0600070205080204" pitchFamily="34" charset="-128"/>
              </a:rPr>
              <a:t>Consumer’s loss of control</a:t>
            </a:r>
          </a:p>
          <a:p>
            <a:pPr lvl="1" eaLnBrk="1" hangingPunct="1"/>
            <a:r>
              <a:rPr lang="en-US" altLang="en-US" sz="2000" dirty="0">
                <a:ea typeface="ＭＳ Ｐゴシック" panose="020B0600070205080204" pitchFamily="34" charset="-128"/>
              </a:rPr>
              <a:t>Data, applications, resources are located with provider</a:t>
            </a:r>
          </a:p>
          <a:p>
            <a:pPr lvl="1" eaLnBrk="1" hangingPunct="1"/>
            <a:r>
              <a:rPr lang="en-US" altLang="en-US" sz="2000" dirty="0">
                <a:ea typeface="ＭＳ Ｐゴシック" panose="020B0600070205080204" pitchFamily="34" charset="-128"/>
              </a:rPr>
              <a:t>User identity management is handled by the cloud</a:t>
            </a:r>
          </a:p>
          <a:p>
            <a:pPr lvl="1" eaLnBrk="1" hangingPunct="1"/>
            <a:r>
              <a:rPr lang="en-US" altLang="en-US" sz="2000" dirty="0">
                <a:ea typeface="ＭＳ Ｐゴシック" panose="020B0600070205080204" pitchFamily="34" charset="-128"/>
              </a:rPr>
              <a:t>User access control rules, security policies and enforcement are managed by the cloud provider</a:t>
            </a:r>
          </a:p>
          <a:p>
            <a:pPr lvl="1" eaLnBrk="1" hangingPunct="1"/>
            <a:r>
              <a:rPr lang="en-US" altLang="en-US" sz="2000" dirty="0">
                <a:ea typeface="ＭＳ Ｐゴシック" panose="020B0600070205080204" pitchFamily="34" charset="-128"/>
              </a:rPr>
              <a:t>Consumer relies on provider to ensure</a:t>
            </a:r>
          </a:p>
          <a:p>
            <a:pPr lvl="2" eaLnBrk="1" hangingPunct="1"/>
            <a:r>
              <a:rPr lang="en-US" altLang="en-US" sz="2000" dirty="0">
                <a:ea typeface="ＭＳ Ｐゴシック" panose="020B0600070205080204" pitchFamily="34" charset="-128"/>
              </a:rPr>
              <a:t>Data security and privacy</a:t>
            </a:r>
          </a:p>
          <a:p>
            <a:pPr lvl="2" eaLnBrk="1" hangingPunct="1"/>
            <a:r>
              <a:rPr lang="en-US" altLang="en-US" sz="2000" dirty="0">
                <a:ea typeface="ＭＳ Ｐゴシック" panose="020B0600070205080204" pitchFamily="34" charset="-128"/>
              </a:rPr>
              <a:t>Resource availability</a:t>
            </a:r>
          </a:p>
          <a:p>
            <a:pPr lvl="2" eaLnBrk="1" hangingPunct="1"/>
            <a:r>
              <a:rPr lang="en-US" altLang="en-US" sz="2000" dirty="0">
                <a:ea typeface="ＭＳ Ｐゴシック" panose="020B0600070205080204" pitchFamily="34" charset="-128"/>
              </a:rPr>
              <a:t>Monitoring and repairing of services/resources</a:t>
            </a:r>
          </a:p>
          <a:p>
            <a:pPr eaLnBrk="1" hangingPunct="1"/>
            <a:endParaRPr lang="en-US" altLang="en-US" sz="2800" dirty="0">
              <a:solidFill>
                <a:srgbClr val="1E1C11"/>
              </a:solidFill>
              <a:ea typeface="ＭＳ Ｐゴシック" panose="020B0600070205080204" pitchFamily="34" charset="-128"/>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5D667792-9A25-770C-BE74-67DD0AA6BC38}"/>
              </a:ext>
            </a:extLst>
          </p:cNvPr>
          <p:cNvSpPr>
            <a:spLocks noGrp="1" noChangeArrowheads="1"/>
          </p:cNvSpPr>
          <p:nvPr>
            <p:ph type="title"/>
          </p:nvPr>
        </p:nvSpPr>
        <p:spPr/>
        <p:txBody>
          <a:bodyPr/>
          <a:lstStyle/>
          <a:p>
            <a:pPr eaLnBrk="1" hangingPunct="1">
              <a:defRPr/>
            </a:pPr>
            <a:r>
              <a:rPr lang="en-US" dirty="0">
                <a:ea typeface="+mj-ea"/>
              </a:rPr>
              <a:t>Lack of Trust in the Cloud</a:t>
            </a:r>
          </a:p>
        </p:txBody>
      </p:sp>
      <p:sp>
        <p:nvSpPr>
          <p:cNvPr id="32771" name="Rectangle 3">
            <a:extLst>
              <a:ext uri="{FF2B5EF4-FFF2-40B4-BE49-F238E27FC236}">
                <a16:creationId xmlns:a16="http://schemas.microsoft.com/office/drawing/2014/main" id="{3FC0A784-CE30-90E3-D1C7-6BAF31B5F2C8}"/>
              </a:ext>
            </a:extLst>
          </p:cNvPr>
          <p:cNvSpPr>
            <a:spLocks noGrp="1" noChangeArrowheads="1"/>
          </p:cNvSpPr>
          <p:nvPr>
            <p:ph idx="1"/>
          </p:nvPr>
        </p:nvSpPr>
        <p:spPr/>
        <p:txBody>
          <a:bodyPr>
            <a:normAutofit/>
          </a:bodyPr>
          <a:lstStyle/>
          <a:p>
            <a:pPr>
              <a:lnSpc>
                <a:spcPct val="80000"/>
              </a:lnSpc>
            </a:pPr>
            <a:r>
              <a:rPr lang="en-US" altLang="en-US" sz="2200" dirty="0">
                <a:ea typeface="ＭＳ Ｐゴシック" panose="020B0600070205080204" pitchFamily="34" charset="-128"/>
              </a:rPr>
              <a:t>Trusting a third party requires taking risks</a:t>
            </a:r>
          </a:p>
          <a:p>
            <a:pPr eaLnBrk="1" hangingPunct="1">
              <a:lnSpc>
                <a:spcPct val="80000"/>
              </a:lnSpc>
            </a:pPr>
            <a:r>
              <a:rPr lang="en-US" altLang="en-US" sz="2000" dirty="0">
                <a:ea typeface="ＭＳ Ｐゴシック" panose="020B0600070205080204" pitchFamily="34" charset="-128"/>
              </a:rPr>
              <a:t>Defining trust and risk</a:t>
            </a:r>
          </a:p>
          <a:p>
            <a:pPr lvl="1" eaLnBrk="1" hangingPunct="1">
              <a:lnSpc>
                <a:spcPct val="80000"/>
              </a:lnSpc>
            </a:pPr>
            <a:r>
              <a:rPr lang="en-US" altLang="en-US" sz="2000" dirty="0">
                <a:ea typeface="ＭＳ Ｐゴシック" panose="020B0600070205080204" pitchFamily="34" charset="-128"/>
              </a:rPr>
              <a:t>Opposite sides of the same coin (J. Camp)</a:t>
            </a:r>
          </a:p>
          <a:p>
            <a:pPr lvl="1" eaLnBrk="1" hangingPunct="1">
              <a:lnSpc>
                <a:spcPct val="80000"/>
              </a:lnSpc>
            </a:pPr>
            <a:r>
              <a:rPr lang="en-US" altLang="en-US" sz="2000" dirty="0">
                <a:ea typeface="ＭＳ Ｐゴシック" panose="020B0600070205080204" pitchFamily="34" charset="-128"/>
              </a:rPr>
              <a:t>People only trust when it pays (Economist’s view)</a:t>
            </a:r>
          </a:p>
          <a:p>
            <a:pPr lvl="1" eaLnBrk="1" hangingPunct="1">
              <a:lnSpc>
                <a:spcPct val="80000"/>
              </a:lnSpc>
            </a:pPr>
            <a:r>
              <a:rPr lang="en-US" altLang="en-US" sz="2000" dirty="0">
                <a:ea typeface="ＭＳ Ｐゴシック" panose="020B0600070205080204" pitchFamily="34" charset="-128"/>
              </a:rPr>
              <a:t>Need for trust arises only in risky situations </a:t>
            </a:r>
          </a:p>
          <a:p>
            <a:pPr eaLnBrk="1" hangingPunct="1">
              <a:lnSpc>
                <a:spcPct val="80000"/>
              </a:lnSpc>
            </a:pPr>
            <a:r>
              <a:rPr lang="en-US" altLang="en-US" sz="2000" dirty="0">
                <a:ea typeface="ＭＳ Ｐゴシック" panose="020B0600070205080204" pitchFamily="34" charset="-128"/>
              </a:rPr>
              <a:t>Defunct third party management schemes</a:t>
            </a:r>
          </a:p>
          <a:p>
            <a:pPr lvl="1" eaLnBrk="1" hangingPunct="1">
              <a:lnSpc>
                <a:spcPct val="80000"/>
              </a:lnSpc>
            </a:pPr>
            <a:r>
              <a:rPr lang="en-US" altLang="en-US" sz="2000" dirty="0">
                <a:ea typeface="ＭＳ Ｐゴシック" panose="020B0600070205080204" pitchFamily="34" charset="-128"/>
              </a:rPr>
              <a:t>Hard to balance trust and risk</a:t>
            </a:r>
          </a:p>
          <a:p>
            <a:pPr lvl="1" eaLnBrk="1" hangingPunct="1">
              <a:lnSpc>
                <a:spcPct val="80000"/>
              </a:lnSpc>
            </a:pPr>
            <a:r>
              <a:rPr lang="en-US" altLang="en-US" sz="2000" dirty="0">
                <a:ea typeface="ＭＳ Ｐゴシック" panose="020B0600070205080204" pitchFamily="34" charset="-128"/>
              </a:rPr>
              <a:t>e.g. Key Escrow (Clipper chip)</a:t>
            </a:r>
          </a:p>
          <a:p>
            <a:pPr lvl="1" eaLnBrk="1" hangingPunct="1">
              <a:lnSpc>
                <a:spcPct val="80000"/>
              </a:lnSpc>
            </a:pPr>
            <a:r>
              <a:rPr lang="en-US" altLang="en-US" sz="2000" dirty="0">
                <a:ea typeface="ＭＳ Ｐゴシック" panose="020B0600070205080204" pitchFamily="34" charset="-128"/>
              </a:rPr>
              <a:t>Is the cloud headed toward the same path?</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136FCC90-4BBC-BD88-F180-CE13647C3525}"/>
              </a:ext>
            </a:extLst>
          </p:cNvPr>
          <p:cNvSpPr>
            <a:spLocks noGrp="1" noChangeArrowheads="1"/>
          </p:cNvSpPr>
          <p:nvPr>
            <p:ph type="title"/>
          </p:nvPr>
        </p:nvSpPr>
        <p:spPr/>
        <p:txBody>
          <a:bodyPr/>
          <a:lstStyle/>
          <a:p>
            <a:pPr eaLnBrk="1" hangingPunct="1">
              <a:defRPr/>
            </a:pPr>
            <a:r>
              <a:rPr lang="en-US" dirty="0">
                <a:ea typeface="+mj-ea"/>
              </a:rPr>
              <a:t>Multi-tenancy Issues in the Cloud</a:t>
            </a:r>
          </a:p>
        </p:txBody>
      </p:sp>
      <p:sp>
        <p:nvSpPr>
          <p:cNvPr id="34819" name="Rectangle 3">
            <a:extLst>
              <a:ext uri="{FF2B5EF4-FFF2-40B4-BE49-F238E27FC236}">
                <a16:creationId xmlns:a16="http://schemas.microsoft.com/office/drawing/2014/main" id="{D1DF5056-2FCD-C349-3401-7FA6D5B9F8B3}"/>
              </a:ext>
            </a:extLst>
          </p:cNvPr>
          <p:cNvSpPr>
            <a:spLocks noGrp="1" noChangeArrowheads="1"/>
          </p:cNvSpPr>
          <p:nvPr>
            <p:ph idx="1"/>
          </p:nvPr>
        </p:nvSpPr>
        <p:spPr/>
        <p:txBody>
          <a:bodyPr>
            <a:normAutofit fontScale="92500" lnSpcReduction="10000"/>
          </a:bodyPr>
          <a:lstStyle/>
          <a:p>
            <a:pPr eaLnBrk="1" hangingPunct="1"/>
            <a:r>
              <a:rPr lang="en-US" altLang="en-US" sz="2000" dirty="0">
                <a:ea typeface="ＭＳ Ｐゴシック" panose="020B0600070205080204" pitchFamily="34" charset="-128"/>
              </a:rPr>
              <a:t>Conflict between tenants’ opposing goals</a:t>
            </a:r>
          </a:p>
          <a:p>
            <a:pPr lvl="1" eaLnBrk="1" hangingPunct="1"/>
            <a:r>
              <a:rPr lang="en-US" altLang="en-US" sz="2000" dirty="0">
                <a:ea typeface="ＭＳ Ｐゴシック" panose="020B0600070205080204" pitchFamily="34" charset="-128"/>
              </a:rPr>
              <a:t>Tenants share a pool of resources and have opposing goals</a:t>
            </a:r>
          </a:p>
          <a:p>
            <a:pPr eaLnBrk="1" hangingPunct="1"/>
            <a:r>
              <a:rPr lang="en-US" altLang="en-US" sz="2000" dirty="0">
                <a:ea typeface="ＭＳ Ｐゴシック" panose="020B0600070205080204" pitchFamily="34" charset="-128"/>
              </a:rPr>
              <a:t>How does multi-tenancy deal with conflict of interest?</a:t>
            </a:r>
          </a:p>
          <a:p>
            <a:pPr lvl="1" eaLnBrk="1" hangingPunct="1"/>
            <a:r>
              <a:rPr lang="en-US" altLang="en-US" sz="2000" dirty="0">
                <a:ea typeface="ＭＳ Ｐゴシック" panose="020B0600070205080204" pitchFamily="34" charset="-128"/>
              </a:rPr>
              <a:t>Can tenants get along together and ‘play nicely’ ?</a:t>
            </a:r>
          </a:p>
          <a:p>
            <a:pPr lvl="1" eaLnBrk="1" hangingPunct="1"/>
            <a:r>
              <a:rPr lang="en-US" altLang="en-US" sz="2000" dirty="0">
                <a:ea typeface="ＭＳ Ｐゴシック" panose="020B0600070205080204" pitchFamily="34" charset="-128"/>
              </a:rPr>
              <a:t>If they can’t, can we isolate them?</a:t>
            </a:r>
          </a:p>
          <a:p>
            <a:pPr eaLnBrk="1" hangingPunct="1"/>
            <a:r>
              <a:rPr lang="en-US" altLang="en-US" sz="2000" dirty="0">
                <a:ea typeface="ＭＳ Ｐゴシック" panose="020B0600070205080204" pitchFamily="34" charset="-128"/>
              </a:rPr>
              <a:t>How to provide separation between tenants?</a:t>
            </a:r>
          </a:p>
          <a:p>
            <a:pPr eaLnBrk="1" hangingPunct="1"/>
            <a:endParaRPr lang="en-US" altLang="en-US" sz="2000" dirty="0">
              <a:ea typeface="ＭＳ Ｐゴシック" panose="020B0600070205080204" pitchFamily="34" charset="-128"/>
            </a:endParaRPr>
          </a:p>
          <a:p>
            <a:pPr eaLnBrk="1" hangingPunct="1"/>
            <a:r>
              <a:rPr lang="en-US" altLang="en-US" sz="2000" dirty="0">
                <a:ea typeface="ＭＳ Ｐゴシック" panose="020B0600070205080204" pitchFamily="34" charset="-128"/>
              </a:rPr>
              <a:t>Cloud Computing brings new threats</a:t>
            </a:r>
          </a:p>
          <a:p>
            <a:pPr lvl="1" eaLnBrk="1" hangingPunct="1"/>
            <a:r>
              <a:rPr lang="en-US" altLang="en-US" sz="2000" dirty="0">
                <a:ea typeface="ＭＳ Ｐゴシック" panose="020B0600070205080204" pitchFamily="34" charset="-128"/>
              </a:rPr>
              <a:t>Multiple independent users share the same physical infrastructure</a:t>
            </a:r>
          </a:p>
          <a:p>
            <a:pPr lvl="1" eaLnBrk="1" hangingPunct="1"/>
            <a:r>
              <a:rPr lang="en-US" altLang="en-US" sz="2000" dirty="0">
                <a:ea typeface="ＭＳ Ｐゴシック" panose="020B0600070205080204" pitchFamily="34" charset="-128"/>
              </a:rPr>
              <a:t> Thus an attacker can legitimately be in the same physical machine as the target</a:t>
            </a:r>
          </a:p>
          <a:p>
            <a:pPr eaLnBrk="1" hangingPunct="1"/>
            <a:endParaRPr lang="en-US" altLang="en-US" sz="2000" dirty="0">
              <a:solidFill>
                <a:srgbClr val="1E1C11"/>
              </a:solidFill>
              <a:ea typeface="ＭＳ Ｐゴシック" panose="020B0600070205080204" pitchFamily="34" charset="-128"/>
            </a:endParaRPr>
          </a:p>
          <a:p>
            <a:pPr eaLnBrk="1" hangingPunct="1"/>
            <a:endParaRPr lang="en-US" altLang="en-US" sz="2000" dirty="0">
              <a:solidFill>
                <a:srgbClr val="1E1C11"/>
              </a:solidFill>
              <a:ea typeface="ＭＳ Ｐゴシック" panose="020B0600070205080204" pitchFamily="34" charset="-128"/>
            </a:endParaRPr>
          </a:p>
          <a:p>
            <a:pPr lvl="1" eaLnBrk="1" hangingPunct="1">
              <a:buFontTx/>
              <a:buNone/>
            </a:pPr>
            <a:endParaRPr lang="en-US" altLang="en-US" dirty="0">
              <a:solidFill>
                <a:srgbClr val="1E1C11"/>
              </a:solidFill>
              <a:ea typeface="ＭＳ Ｐゴシック" panose="020B0600070205080204" pitchFamily="34" charset="-128"/>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BA9AF-D867-02AF-9635-869C2C342BE7}"/>
              </a:ext>
            </a:extLst>
          </p:cNvPr>
          <p:cNvSpPr>
            <a:spLocks noGrp="1"/>
          </p:cNvSpPr>
          <p:nvPr>
            <p:ph type="title"/>
          </p:nvPr>
        </p:nvSpPr>
        <p:spPr/>
        <p:txBody>
          <a:bodyPr/>
          <a:lstStyle/>
          <a:p>
            <a:pPr eaLnBrk="1" hangingPunct="1"/>
            <a:r>
              <a:rPr lang="en-US" altLang="en-US" dirty="0">
                <a:solidFill>
                  <a:schemeClr val="tx1"/>
                </a:solidFill>
                <a:ea typeface="ＭＳ Ｐゴシック" panose="020B0600070205080204" pitchFamily="34" charset="-128"/>
              </a:rPr>
              <a:t>Taxonomy of Fear</a:t>
            </a:r>
          </a:p>
        </p:txBody>
      </p:sp>
      <p:sp>
        <p:nvSpPr>
          <p:cNvPr id="36867" name="Content Placeholder 2">
            <a:extLst>
              <a:ext uri="{FF2B5EF4-FFF2-40B4-BE49-F238E27FC236}">
                <a16:creationId xmlns:a16="http://schemas.microsoft.com/office/drawing/2014/main" id="{3F8597C1-8DFC-1ACE-C2FB-772F18316745}"/>
              </a:ext>
            </a:extLst>
          </p:cNvPr>
          <p:cNvSpPr>
            <a:spLocks noGrp="1"/>
          </p:cNvSpPr>
          <p:nvPr>
            <p:ph idx="1"/>
          </p:nvPr>
        </p:nvSpPr>
        <p:spPr/>
        <p:txBody>
          <a:bodyPr/>
          <a:lstStyle/>
          <a:p>
            <a:pPr eaLnBrk="1" hangingPunct="1">
              <a:lnSpc>
                <a:spcPct val="90000"/>
              </a:lnSpc>
            </a:pPr>
            <a:r>
              <a:rPr lang="en-US" altLang="en-US" sz="2400" dirty="0">
                <a:ea typeface="ＭＳ Ｐゴシック" panose="020B0600070205080204" pitchFamily="34" charset="-128"/>
              </a:rPr>
              <a:t>Confidentiality</a:t>
            </a:r>
          </a:p>
          <a:p>
            <a:pPr lvl="1" eaLnBrk="1" hangingPunct="1">
              <a:lnSpc>
                <a:spcPct val="90000"/>
              </a:lnSpc>
            </a:pPr>
            <a:r>
              <a:rPr lang="en-US" altLang="en-US" sz="2400" dirty="0">
                <a:ea typeface="ＭＳ Ｐゴシック" panose="020B0600070205080204" pitchFamily="34" charset="-128"/>
              </a:rPr>
              <a:t>Fear of loss of control over data</a:t>
            </a:r>
          </a:p>
          <a:p>
            <a:pPr lvl="2" eaLnBrk="1" hangingPunct="1">
              <a:lnSpc>
                <a:spcPct val="90000"/>
              </a:lnSpc>
            </a:pPr>
            <a:r>
              <a:rPr lang="en-US" altLang="en-US" sz="2400" dirty="0">
                <a:ea typeface="ＭＳ Ｐゴシック" panose="020B0600070205080204" pitchFamily="34" charset="-128"/>
              </a:rPr>
              <a:t>Will the sensitive data stored on a cloud remain confidential? </a:t>
            </a:r>
          </a:p>
          <a:p>
            <a:pPr lvl="2" eaLnBrk="1" hangingPunct="1">
              <a:lnSpc>
                <a:spcPct val="90000"/>
              </a:lnSpc>
            </a:pPr>
            <a:r>
              <a:rPr lang="en-US" altLang="en-US" sz="2400" dirty="0">
                <a:ea typeface="ＭＳ Ｐゴシック" panose="020B0600070205080204" pitchFamily="34" charset="-128"/>
              </a:rPr>
              <a:t>Will cloud compromises leak confidential client data </a:t>
            </a:r>
          </a:p>
          <a:p>
            <a:pPr lvl="1" eaLnBrk="1" hangingPunct="1">
              <a:lnSpc>
                <a:spcPct val="90000"/>
              </a:lnSpc>
            </a:pPr>
            <a:r>
              <a:rPr lang="en-US" altLang="en-US" sz="2400" dirty="0">
                <a:ea typeface="ＭＳ Ｐゴシック" panose="020B0600070205080204" pitchFamily="34" charset="-128"/>
              </a:rPr>
              <a:t>Will the cloud provider itself be honest and won’t peek into the data?</a:t>
            </a:r>
          </a:p>
          <a:p>
            <a:pPr eaLnBrk="1" hangingPunct="1">
              <a:lnSpc>
                <a:spcPct val="90000"/>
              </a:lnSpc>
            </a:pPr>
            <a:r>
              <a:rPr lang="en-US" altLang="en-US" sz="2400" dirty="0">
                <a:ea typeface="ＭＳ Ｐゴシック" panose="020B0600070205080204" pitchFamily="34" charset="-128"/>
              </a:rPr>
              <a:t>Integrity</a:t>
            </a:r>
          </a:p>
          <a:p>
            <a:pPr lvl="1" eaLnBrk="1" hangingPunct="1">
              <a:lnSpc>
                <a:spcPct val="90000"/>
              </a:lnSpc>
            </a:pPr>
            <a:r>
              <a:rPr lang="en-US" altLang="en-US" sz="2400" dirty="0">
                <a:ea typeface="ＭＳ Ｐゴシック" panose="020B0600070205080204" pitchFamily="34" charset="-128"/>
              </a:rPr>
              <a:t>How do I know that the cloud provider is doing the computations correctly?</a:t>
            </a:r>
          </a:p>
          <a:p>
            <a:pPr lvl="1" eaLnBrk="1" hangingPunct="1">
              <a:lnSpc>
                <a:spcPct val="90000"/>
              </a:lnSpc>
            </a:pPr>
            <a:r>
              <a:rPr lang="en-US" altLang="en-US" sz="2400" dirty="0">
                <a:ea typeface="ＭＳ Ｐゴシック" panose="020B0600070205080204" pitchFamily="34" charset="-128"/>
              </a:rPr>
              <a:t>How do I ensure that the cloud provider really stored my data without tampering with it?</a:t>
            </a:r>
          </a:p>
          <a:p>
            <a:pPr lvl="1" eaLnBrk="1" hangingPunct="1">
              <a:lnSpc>
                <a:spcPct val="90000"/>
              </a:lnSpc>
            </a:pPr>
            <a:endParaRPr lang="en-US" altLang="en-US" dirty="0">
              <a:solidFill>
                <a:srgbClr val="1E1C11"/>
              </a:solidFill>
              <a:ea typeface="ＭＳ Ｐゴシック" panose="020B0600070205080204" pitchFamily="34" charset="-128"/>
            </a:endParaRPr>
          </a:p>
        </p:txBody>
      </p:sp>
      <p:sp>
        <p:nvSpPr>
          <p:cNvPr id="36868" name="Slide Number Placeholder 5">
            <a:extLst>
              <a:ext uri="{FF2B5EF4-FFF2-40B4-BE49-F238E27FC236}">
                <a16:creationId xmlns:a16="http://schemas.microsoft.com/office/drawing/2014/main" id="{C299D26F-8669-4D3F-D29F-C268798B46C1}"/>
              </a:ext>
            </a:extLst>
          </p:cNvPr>
          <p:cNvSpPr>
            <a:spLocks noGrp="1"/>
          </p:cNvSpPr>
          <p:nvPr>
            <p:ph type="sldNum" sz="quarter" idx="4294967295"/>
          </p:nvPr>
        </p:nvSpPr>
        <p:spPr bwMode="auto">
          <a:xfrm>
            <a:off x="9297988" y="6035675"/>
            <a:ext cx="28940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99EDEF0A-EF39-40C8-9ACC-3C4523279DCA}" type="slidenum">
              <a:rPr lang="en-US" altLang="en-US" sz="1200">
                <a:solidFill>
                  <a:srgbClr val="898989"/>
                </a:solidFill>
                <a:latin typeface="Calibri" panose="020F0502020204030204" pitchFamily="34" charset="0"/>
              </a:rPr>
              <a:pPr eaLnBrk="1" hangingPunct="1"/>
              <a:t>15</a:t>
            </a:fld>
            <a:endParaRPr lang="en-US" altLang="en-US" sz="1200">
              <a:solidFill>
                <a:srgbClr val="898989"/>
              </a:solidFill>
              <a:latin typeface="Calibri" panose="020F050202020403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3D599-B7AE-6EC6-23FE-30B4F91D0D23}"/>
              </a:ext>
            </a:extLst>
          </p:cNvPr>
          <p:cNvSpPr>
            <a:spLocks noGrp="1"/>
          </p:cNvSpPr>
          <p:nvPr>
            <p:ph type="title"/>
          </p:nvPr>
        </p:nvSpPr>
        <p:spPr/>
        <p:txBody>
          <a:bodyPr/>
          <a:lstStyle/>
          <a:p>
            <a:pPr eaLnBrk="1" hangingPunct="1"/>
            <a:r>
              <a:rPr lang="en-US" altLang="en-US" dirty="0">
                <a:solidFill>
                  <a:schemeClr val="tx1"/>
                </a:solidFill>
                <a:ea typeface="ＭＳ Ｐゴシック" panose="020B0600070205080204" pitchFamily="34" charset="-128"/>
              </a:rPr>
              <a:t>Taxonomy of Fear (cont.)</a:t>
            </a:r>
          </a:p>
        </p:txBody>
      </p:sp>
      <p:sp>
        <p:nvSpPr>
          <p:cNvPr id="37891" name="Content Placeholder 2">
            <a:extLst>
              <a:ext uri="{FF2B5EF4-FFF2-40B4-BE49-F238E27FC236}">
                <a16:creationId xmlns:a16="http://schemas.microsoft.com/office/drawing/2014/main" id="{37AEF6F5-ABAB-3E9C-117C-110CA22201E1}"/>
              </a:ext>
            </a:extLst>
          </p:cNvPr>
          <p:cNvSpPr>
            <a:spLocks noGrp="1"/>
          </p:cNvSpPr>
          <p:nvPr>
            <p:ph idx="1"/>
          </p:nvPr>
        </p:nvSpPr>
        <p:spPr/>
        <p:txBody>
          <a:bodyPr>
            <a:normAutofit/>
          </a:bodyPr>
          <a:lstStyle/>
          <a:p>
            <a:pPr eaLnBrk="1" hangingPunct="1"/>
            <a:r>
              <a:rPr lang="en-US" altLang="en-US" sz="2400" dirty="0">
                <a:ea typeface="ＭＳ Ｐゴシック" panose="020B0600070205080204" pitchFamily="34" charset="-128"/>
              </a:rPr>
              <a:t>Availability</a:t>
            </a:r>
          </a:p>
          <a:p>
            <a:pPr lvl="1" eaLnBrk="1" hangingPunct="1"/>
            <a:r>
              <a:rPr lang="en-US" altLang="en-US" sz="2400" dirty="0">
                <a:ea typeface="ＭＳ Ｐゴシック" panose="020B0600070205080204" pitchFamily="34" charset="-128"/>
              </a:rPr>
              <a:t>Will critical systems go down at the client, if the provider is attacked in a Denial of Service attack?</a:t>
            </a:r>
          </a:p>
          <a:p>
            <a:pPr lvl="1" eaLnBrk="1" hangingPunct="1"/>
            <a:r>
              <a:rPr lang="en-US" altLang="en-US" sz="2400" dirty="0">
                <a:ea typeface="ＭＳ Ｐゴシック" panose="020B0600070205080204" pitchFamily="34" charset="-128"/>
              </a:rPr>
              <a:t>What happens if cloud provider goes out of business?</a:t>
            </a:r>
          </a:p>
          <a:p>
            <a:pPr lvl="1" eaLnBrk="1" hangingPunct="1"/>
            <a:r>
              <a:rPr lang="en-US" altLang="en-US" sz="2400" dirty="0">
                <a:ea typeface="ＭＳ Ｐゴシック" panose="020B0600070205080204" pitchFamily="34" charset="-128"/>
              </a:rPr>
              <a:t>Would cloud scale well-enough?</a:t>
            </a:r>
          </a:p>
          <a:p>
            <a:pPr lvl="1" eaLnBrk="1" hangingPunct="1"/>
            <a:r>
              <a:rPr lang="en-US" altLang="en-US" sz="2400" dirty="0">
                <a:ea typeface="ＭＳ Ｐゴシック" panose="020B0600070205080204" pitchFamily="34" charset="-128"/>
              </a:rPr>
              <a:t>Often-voiced concern</a:t>
            </a:r>
          </a:p>
          <a:p>
            <a:pPr lvl="2" eaLnBrk="1" hangingPunct="1"/>
            <a:r>
              <a:rPr lang="en-US" altLang="en-US" sz="2400" dirty="0">
                <a:ea typeface="ＭＳ Ｐゴシック" panose="020B0600070205080204" pitchFamily="34" charset="-128"/>
              </a:rPr>
              <a:t>Although cloud providers argue their downtime compares well with cloud user’s own data centers</a:t>
            </a:r>
          </a:p>
        </p:txBody>
      </p:sp>
      <p:sp>
        <p:nvSpPr>
          <p:cNvPr id="37892" name="Slide Number Placeholder 5">
            <a:extLst>
              <a:ext uri="{FF2B5EF4-FFF2-40B4-BE49-F238E27FC236}">
                <a16:creationId xmlns:a16="http://schemas.microsoft.com/office/drawing/2014/main" id="{F476F00F-DE0F-E777-85FC-C50D777CDECF}"/>
              </a:ext>
            </a:extLst>
          </p:cNvPr>
          <p:cNvSpPr>
            <a:spLocks noGrp="1"/>
          </p:cNvSpPr>
          <p:nvPr>
            <p:ph type="sldNum" sz="quarter" idx="4294967295"/>
          </p:nvPr>
        </p:nvSpPr>
        <p:spPr bwMode="auto">
          <a:xfrm>
            <a:off x="9297988" y="6035675"/>
            <a:ext cx="28940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85D88527-74AB-44BA-90B0-E0546B389930}" type="slidenum">
              <a:rPr lang="en-US" altLang="en-US" sz="1200">
                <a:solidFill>
                  <a:srgbClr val="898989"/>
                </a:solidFill>
                <a:latin typeface="Calibri" panose="020F0502020204030204" pitchFamily="34" charset="0"/>
              </a:rPr>
              <a:pPr eaLnBrk="1" hangingPunct="1"/>
              <a:t>16</a:t>
            </a:fld>
            <a:endParaRPr lang="en-US" altLang="en-US" sz="1200">
              <a:solidFill>
                <a:srgbClr val="898989"/>
              </a:solidFill>
              <a:latin typeface="Calibri" panose="020F050202020403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7AAF4-6A08-90DD-EF03-08941B080300}"/>
              </a:ext>
            </a:extLst>
          </p:cNvPr>
          <p:cNvSpPr>
            <a:spLocks noGrp="1"/>
          </p:cNvSpPr>
          <p:nvPr>
            <p:ph type="title"/>
          </p:nvPr>
        </p:nvSpPr>
        <p:spPr/>
        <p:txBody>
          <a:bodyPr/>
          <a:lstStyle/>
          <a:p>
            <a:pPr eaLnBrk="1" hangingPunct="1"/>
            <a:r>
              <a:rPr lang="en-US" altLang="en-US" dirty="0">
                <a:solidFill>
                  <a:schemeClr val="tx1"/>
                </a:solidFill>
                <a:ea typeface="ＭＳ Ｐゴシック" panose="020B0600070205080204" pitchFamily="34" charset="-128"/>
              </a:rPr>
              <a:t>Taxonomy of Fear (cont.)</a:t>
            </a:r>
          </a:p>
        </p:txBody>
      </p:sp>
      <p:sp>
        <p:nvSpPr>
          <p:cNvPr id="3" name="Content Placeholder 2">
            <a:extLst>
              <a:ext uri="{FF2B5EF4-FFF2-40B4-BE49-F238E27FC236}">
                <a16:creationId xmlns:a16="http://schemas.microsoft.com/office/drawing/2014/main" id="{F076977E-2649-802D-EC5D-2965F27D84FB}"/>
              </a:ext>
            </a:extLst>
          </p:cNvPr>
          <p:cNvSpPr>
            <a:spLocks noGrp="1"/>
          </p:cNvSpPr>
          <p:nvPr>
            <p:ph idx="1"/>
          </p:nvPr>
        </p:nvSpPr>
        <p:spPr/>
        <p:txBody>
          <a:bodyPr rtlCol="0">
            <a:normAutofit/>
          </a:bodyPr>
          <a:lstStyle/>
          <a:p>
            <a:pPr>
              <a:defRPr/>
            </a:pPr>
            <a:r>
              <a:rPr lang="en-US" sz="2400" dirty="0">
                <a:ea typeface="+mn-ea"/>
                <a:cs typeface="+mn-cs"/>
              </a:rPr>
              <a:t>Privacy issues raised via massive data mining</a:t>
            </a:r>
          </a:p>
          <a:p>
            <a:pPr lvl="1">
              <a:defRPr/>
            </a:pPr>
            <a:r>
              <a:rPr lang="en-US" sz="2400" dirty="0">
                <a:ea typeface="+mn-ea"/>
              </a:rPr>
              <a:t>Cloud now stores data from a lot of clients, and can run data mining algorithms to get large amounts of information on clients</a:t>
            </a:r>
          </a:p>
          <a:p>
            <a:pPr>
              <a:defRPr/>
            </a:pPr>
            <a:r>
              <a:rPr lang="en-US" sz="2400" dirty="0">
                <a:ea typeface="+mn-ea"/>
                <a:cs typeface="+mn-cs"/>
              </a:rPr>
              <a:t>Increased</a:t>
            </a:r>
            <a:r>
              <a:rPr lang="en-US" sz="2400" b="1" dirty="0">
                <a:ea typeface="+mn-ea"/>
                <a:cs typeface="+mn-cs"/>
              </a:rPr>
              <a:t> </a:t>
            </a:r>
            <a:r>
              <a:rPr lang="en-US" sz="2400" dirty="0">
                <a:ea typeface="+mn-ea"/>
                <a:cs typeface="+mn-cs"/>
              </a:rPr>
              <a:t>attack surface</a:t>
            </a:r>
          </a:p>
          <a:p>
            <a:pPr lvl="1">
              <a:defRPr/>
            </a:pPr>
            <a:r>
              <a:rPr lang="en-US" sz="2400" dirty="0">
                <a:ea typeface="+mn-ea"/>
              </a:rPr>
              <a:t>Entity outside the organization now stores and computes data, and so</a:t>
            </a:r>
          </a:p>
          <a:p>
            <a:pPr lvl="1">
              <a:defRPr/>
            </a:pPr>
            <a:r>
              <a:rPr lang="en-US" sz="2400" dirty="0">
                <a:ea typeface="+mn-ea"/>
              </a:rPr>
              <a:t>Attackers can now target the communication link between cloud provider and client</a:t>
            </a:r>
          </a:p>
          <a:p>
            <a:pPr lvl="1">
              <a:defRPr/>
            </a:pPr>
            <a:r>
              <a:rPr lang="en-US" sz="2400" dirty="0">
                <a:ea typeface="+mn-ea"/>
              </a:rPr>
              <a:t>Cloud provider employees can be phished</a:t>
            </a:r>
          </a:p>
        </p:txBody>
      </p:sp>
      <p:sp>
        <p:nvSpPr>
          <p:cNvPr id="38916" name="Slide Number Placeholder 5">
            <a:extLst>
              <a:ext uri="{FF2B5EF4-FFF2-40B4-BE49-F238E27FC236}">
                <a16:creationId xmlns:a16="http://schemas.microsoft.com/office/drawing/2014/main" id="{4DF2D312-27D2-293F-68FA-80F9037B30C3}"/>
              </a:ext>
            </a:extLst>
          </p:cNvPr>
          <p:cNvSpPr>
            <a:spLocks noGrp="1"/>
          </p:cNvSpPr>
          <p:nvPr>
            <p:ph type="sldNum" sz="quarter" idx="4294967295"/>
          </p:nvPr>
        </p:nvSpPr>
        <p:spPr bwMode="auto">
          <a:xfrm>
            <a:off x="9297988" y="6035675"/>
            <a:ext cx="28940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4A110700-6229-44A4-B185-99DEFABBBA23}" type="slidenum">
              <a:rPr lang="en-US" altLang="en-US" sz="1200">
                <a:solidFill>
                  <a:srgbClr val="898989"/>
                </a:solidFill>
                <a:latin typeface="Calibri" panose="020F0502020204030204" pitchFamily="34" charset="0"/>
              </a:rPr>
              <a:pPr eaLnBrk="1" hangingPunct="1"/>
              <a:t>17</a:t>
            </a:fld>
            <a:endParaRPr lang="en-US" altLang="en-US" sz="1200">
              <a:solidFill>
                <a:srgbClr val="898989"/>
              </a:solidFill>
              <a:latin typeface="Calibri" panose="020F050202020403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F62FC-52E8-7BE2-5150-F1183371C5D6}"/>
              </a:ext>
            </a:extLst>
          </p:cNvPr>
          <p:cNvSpPr>
            <a:spLocks noGrp="1"/>
          </p:cNvSpPr>
          <p:nvPr>
            <p:ph type="title"/>
          </p:nvPr>
        </p:nvSpPr>
        <p:spPr/>
        <p:txBody>
          <a:bodyPr/>
          <a:lstStyle/>
          <a:p>
            <a:pPr eaLnBrk="1" hangingPunct="1"/>
            <a:r>
              <a:rPr lang="en-US" altLang="en-US" dirty="0">
                <a:solidFill>
                  <a:schemeClr val="tx1"/>
                </a:solidFill>
                <a:ea typeface="ＭＳ Ｐゴシック" panose="020B0600070205080204" pitchFamily="34" charset="-128"/>
              </a:rPr>
              <a:t>Taxonomy of Fear (cont.)</a:t>
            </a:r>
          </a:p>
        </p:txBody>
      </p:sp>
      <p:sp>
        <p:nvSpPr>
          <p:cNvPr id="39939" name="Content Placeholder 2">
            <a:extLst>
              <a:ext uri="{FF2B5EF4-FFF2-40B4-BE49-F238E27FC236}">
                <a16:creationId xmlns:a16="http://schemas.microsoft.com/office/drawing/2014/main" id="{CC141BD2-EC59-0446-3AC0-AD02B4E28A83}"/>
              </a:ext>
            </a:extLst>
          </p:cNvPr>
          <p:cNvSpPr>
            <a:spLocks noGrp="1"/>
          </p:cNvSpPr>
          <p:nvPr>
            <p:ph idx="1"/>
          </p:nvPr>
        </p:nvSpPr>
        <p:spPr/>
        <p:txBody>
          <a:bodyPr/>
          <a:lstStyle/>
          <a:p>
            <a:pPr eaLnBrk="1" hangingPunct="1"/>
            <a:r>
              <a:rPr lang="en-US" altLang="en-US" sz="2400" dirty="0">
                <a:ea typeface="ＭＳ Ｐゴシック" panose="020B0600070205080204" pitchFamily="34" charset="-128"/>
              </a:rPr>
              <a:t>Auditability and forensics (out of control of data)</a:t>
            </a:r>
          </a:p>
          <a:p>
            <a:pPr lvl="1" eaLnBrk="1" hangingPunct="1"/>
            <a:r>
              <a:rPr lang="en-US" altLang="en-US" sz="2400" dirty="0">
                <a:ea typeface="ＭＳ Ｐゴシック" panose="020B0600070205080204" pitchFamily="34" charset="-128"/>
              </a:rPr>
              <a:t>Difficult to audit data held outside organization in a cloud</a:t>
            </a:r>
          </a:p>
          <a:p>
            <a:pPr lvl="1" eaLnBrk="1" hangingPunct="1"/>
            <a:r>
              <a:rPr lang="en-US" altLang="en-US" sz="2400" dirty="0">
                <a:ea typeface="ＭＳ Ｐゴシック" panose="020B0600070205080204" pitchFamily="34" charset="-128"/>
              </a:rPr>
              <a:t>Forensics also made difficult since now clients don’t maintain data locally</a:t>
            </a:r>
          </a:p>
          <a:p>
            <a:pPr eaLnBrk="1" hangingPunct="1"/>
            <a:r>
              <a:rPr lang="en-US" altLang="en-US" sz="2400" dirty="0">
                <a:ea typeface="ＭＳ Ｐゴシック" panose="020B0600070205080204" pitchFamily="34" charset="-128"/>
              </a:rPr>
              <a:t>Legal quagmire and transitive trust issues</a:t>
            </a:r>
          </a:p>
          <a:p>
            <a:pPr lvl="1" eaLnBrk="1" hangingPunct="1"/>
            <a:r>
              <a:rPr lang="en-US" altLang="en-US" sz="2400" dirty="0">
                <a:ea typeface="ＭＳ Ｐゴシック" panose="020B0600070205080204" pitchFamily="34" charset="-128"/>
              </a:rPr>
              <a:t>Who is responsible for complying with regulations?</a:t>
            </a:r>
          </a:p>
          <a:p>
            <a:pPr lvl="2" eaLnBrk="1" hangingPunct="1"/>
            <a:r>
              <a:rPr lang="en-US" altLang="en-US" sz="2400" dirty="0">
                <a:ea typeface="ＭＳ Ｐゴシック" panose="020B0600070205080204" pitchFamily="34" charset="-128"/>
              </a:rPr>
              <a:t>e.g., SOX, HIPAA, GLBA ?</a:t>
            </a:r>
          </a:p>
          <a:p>
            <a:pPr lvl="1" eaLnBrk="1" hangingPunct="1"/>
            <a:r>
              <a:rPr lang="en-US" altLang="en-US" sz="2400" dirty="0">
                <a:ea typeface="ＭＳ Ｐゴシック" panose="020B0600070205080204" pitchFamily="34" charset="-128"/>
              </a:rPr>
              <a:t>If cloud provider subcontracts to third party clouds, will the data still be secure</a:t>
            </a:r>
            <a:r>
              <a:rPr lang="en-US" altLang="en-US" dirty="0">
                <a:solidFill>
                  <a:srgbClr val="1E1C11"/>
                </a:solidFill>
                <a:ea typeface="ＭＳ Ｐゴシック" panose="020B0600070205080204" pitchFamily="34" charset="-128"/>
              </a:rPr>
              <a:t>?</a:t>
            </a:r>
          </a:p>
        </p:txBody>
      </p:sp>
      <p:sp>
        <p:nvSpPr>
          <p:cNvPr id="39940" name="Slide Number Placeholder 5">
            <a:extLst>
              <a:ext uri="{FF2B5EF4-FFF2-40B4-BE49-F238E27FC236}">
                <a16:creationId xmlns:a16="http://schemas.microsoft.com/office/drawing/2014/main" id="{5BC2D537-B146-349A-D090-46B3FF396470}"/>
              </a:ext>
            </a:extLst>
          </p:cNvPr>
          <p:cNvSpPr>
            <a:spLocks noGrp="1"/>
          </p:cNvSpPr>
          <p:nvPr>
            <p:ph type="sldNum" sz="quarter" idx="4294967295"/>
          </p:nvPr>
        </p:nvSpPr>
        <p:spPr bwMode="auto">
          <a:xfrm>
            <a:off x="9297988" y="6035675"/>
            <a:ext cx="28940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41D99DB1-9753-4D54-8B2F-DCC2076E01F7}" type="slidenum">
              <a:rPr lang="en-US" altLang="en-US" sz="1200">
                <a:solidFill>
                  <a:srgbClr val="898989"/>
                </a:solidFill>
                <a:latin typeface="Calibri" panose="020F0502020204030204" pitchFamily="34" charset="0"/>
              </a:rPr>
              <a:pPr eaLnBrk="1" hangingPunct="1"/>
              <a:t>18</a:t>
            </a:fld>
            <a:endParaRPr lang="en-US" altLang="en-US" sz="1200">
              <a:solidFill>
                <a:srgbClr val="898989"/>
              </a:solidFill>
              <a:latin typeface="Calibri" panose="020F050202020403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C8790-A219-DC62-D50E-CFCEFD2A7FB8}"/>
              </a:ext>
            </a:extLst>
          </p:cNvPr>
          <p:cNvSpPr>
            <a:spLocks noGrp="1"/>
          </p:cNvSpPr>
          <p:nvPr>
            <p:ph type="title"/>
          </p:nvPr>
        </p:nvSpPr>
        <p:spPr/>
        <p:txBody>
          <a:bodyPr/>
          <a:lstStyle/>
          <a:p>
            <a:pPr eaLnBrk="1" hangingPunct="1"/>
            <a:r>
              <a:rPr lang="en-US" altLang="en-US" dirty="0">
                <a:solidFill>
                  <a:schemeClr val="tx1"/>
                </a:solidFill>
                <a:ea typeface="ＭＳ Ｐゴシック" panose="020B0600070205080204" pitchFamily="34" charset="-128"/>
              </a:rPr>
              <a:t>Taxonomy of Fear (cont.) </a:t>
            </a:r>
          </a:p>
        </p:txBody>
      </p:sp>
      <p:sp>
        <p:nvSpPr>
          <p:cNvPr id="40968" name="Content Placeholder 2">
            <a:extLst>
              <a:ext uri="{FF2B5EF4-FFF2-40B4-BE49-F238E27FC236}">
                <a16:creationId xmlns:a16="http://schemas.microsoft.com/office/drawing/2014/main" id="{B7B5C46B-1D6F-C772-3BC2-E53E9C235DD5}"/>
              </a:ext>
            </a:extLst>
          </p:cNvPr>
          <p:cNvSpPr>
            <a:spLocks noGrp="1"/>
          </p:cNvSpPr>
          <p:nvPr>
            <p:ph idx="1"/>
          </p:nvPr>
        </p:nvSpPr>
        <p:spPr/>
        <p:txBody>
          <a:bodyPr>
            <a:normAutofit/>
          </a:bodyPr>
          <a:lstStyle/>
          <a:p>
            <a:pPr eaLnBrk="1" hangingPunct="1"/>
            <a:r>
              <a:rPr lang="en-US" altLang="en-US" sz="2400" dirty="0">
                <a:ea typeface="ＭＳ Ｐゴシック" panose="020B0600070205080204" pitchFamily="34" charset="-128"/>
              </a:rPr>
              <a:t>Security is one of the most difficult task to implement in cloud computing. </a:t>
            </a:r>
          </a:p>
          <a:p>
            <a:pPr lvl="1" eaLnBrk="1" hangingPunct="1"/>
            <a:r>
              <a:rPr lang="en-US" altLang="en-US" sz="2400" dirty="0">
                <a:ea typeface="ＭＳ Ｐゴシック" panose="020B0600070205080204" pitchFamily="34" charset="-128"/>
              </a:rPr>
              <a:t>Different forms of attacks in the application side and in the hardware components </a:t>
            </a:r>
          </a:p>
          <a:p>
            <a:pPr eaLnBrk="1" hangingPunct="1"/>
            <a:r>
              <a:rPr lang="en-US" altLang="en-US" sz="2400" dirty="0">
                <a:ea typeface="ＭＳ Ｐゴシック" panose="020B0600070205080204" pitchFamily="34" charset="-128"/>
              </a:rPr>
              <a:t>Attacks with catastrophic effects only needs one security flaw </a:t>
            </a:r>
          </a:p>
        </p:txBody>
      </p:sp>
      <p:sp>
        <p:nvSpPr>
          <p:cNvPr id="40963" name="Slide Number Placeholder 5">
            <a:extLst>
              <a:ext uri="{FF2B5EF4-FFF2-40B4-BE49-F238E27FC236}">
                <a16:creationId xmlns:a16="http://schemas.microsoft.com/office/drawing/2014/main" id="{CE44353B-5127-EB87-B141-382E4FDDC545}"/>
              </a:ext>
            </a:extLst>
          </p:cNvPr>
          <p:cNvSpPr>
            <a:spLocks noGrp="1"/>
          </p:cNvSpPr>
          <p:nvPr>
            <p:ph type="sldNum" sz="quarter" idx="4294967295"/>
          </p:nvPr>
        </p:nvSpPr>
        <p:spPr bwMode="auto">
          <a:xfrm>
            <a:off x="9297988" y="6035675"/>
            <a:ext cx="28940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827B5487-6475-4790-9B84-306743E1D719}" type="slidenum">
              <a:rPr lang="en-US" altLang="en-US" sz="1200">
                <a:solidFill>
                  <a:srgbClr val="898989"/>
                </a:solidFill>
                <a:latin typeface="Calibri" panose="020F0502020204030204" pitchFamily="34" charset="0"/>
              </a:rPr>
              <a:pPr eaLnBrk="1" hangingPunct="1"/>
              <a:t>19</a:t>
            </a:fld>
            <a:endParaRPr lang="en-US" altLang="en-US" sz="1200">
              <a:solidFill>
                <a:srgbClr val="898989"/>
              </a:solidFill>
              <a:latin typeface="Calibri" panose="020F050202020403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DE701F7-7FA5-F4D9-D609-A472CC750B6B}"/>
              </a:ext>
            </a:extLst>
          </p:cNvPr>
          <p:cNvSpPr>
            <a:spLocks noGrp="1"/>
          </p:cNvSpPr>
          <p:nvPr>
            <p:ph sz="half" idx="1"/>
          </p:nvPr>
        </p:nvSpPr>
        <p:spPr>
          <a:xfrm>
            <a:off x="1066800" y="868680"/>
            <a:ext cx="4663440" cy="4983480"/>
          </a:xfrm>
        </p:spPr>
        <p:txBody>
          <a:bodyPr>
            <a:normAutofit/>
          </a:bodyPr>
          <a:lstStyle/>
          <a:p>
            <a:r>
              <a:rPr lang="en-US" dirty="0"/>
              <a:t>The National Institute of Standards and Technology (NIST) offers the following characteristics of the cloud.</a:t>
            </a:r>
          </a:p>
          <a:p>
            <a:pPr lvl="1"/>
            <a:r>
              <a:rPr lang="en-US" dirty="0"/>
              <a:t>On-demand self-service: The ability for an end user to sign up and receive services without the long delays that have characterized traditional IT.</a:t>
            </a:r>
          </a:p>
          <a:p>
            <a:pPr lvl="1"/>
            <a:r>
              <a:rPr lang="en-US" dirty="0"/>
              <a:t>Broad network access: The ability to access the service via standard platforms (desktop, laptop, mobile, etc.).</a:t>
            </a:r>
          </a:p>
          <a:p>
            <a:pPr lvl="1"/>
            <a:r>
              <a:rPr lang="en-US" dirty="0"/>
              <a:t>Resource pooling: Resources are pooled across multiple customers.</a:t>
            </a:r>
          </a:p>
          <a:p>
            <a:pPr lvl="1"/>
            <a:r>
              <a:rPr lang="en-US" dirty="0"/>
              <a:t>Rapid elasticity: Capability can scale to cope with demand peaks.</a:t>
            </a:r>
          </a:p>
          <a:p>
            <a:pPr lvl="1"/>
            <a:r>
              <a:rPr lang="en-US" dirty="0"/>
              <a:t>Measured service: Billing is metered and delivered as a utility service.</a:t>
            </a:r>
          </a:p>
        </p:txBody>
      </p:sp>
      <p:pic>
        <p:nvPicPr>
          <p:cNvPr id="8" name="Picture 2" descr="There is No Cloud It's Just Someone Else's Computer Gift ...">
            <a:extLst>
              <a:ext uri="{FF2B5EF4-FFF2-40B4-BE49-F238E27FC236}">
                <a16:creationId xmlns:a16="http://schemas.microsoft.com/office/drawing/2014/main" id="{B52F2F08-FF24-A3F1-A6CF-636A32B2864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461762" y="740808"/>
            <a:ext cx="5111352" cy="5111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53109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A669D-760E-9800-282D-E485889F2099}"/>
              </a:ext>
            </a:extLst>
          </p:cNvPr>
          <p:cNvSpPr>
            <a:spLocks noGrp="1"/>
          </p:cNvSpPr>
          <p:nvPr>
            <p:ph type="title"/>
          </p:nvPr>
        </p:nvSpPr>
        <p:spPr/>
        <p:txBody>
          <a:bodyPr/>
          <a:lstStyle/>
          <a:p>
            <a:pPr eaLnBrk="1" hangingPunct="1"/>
            <a:r>
              <a:rPr lang="en-US" altLang="en-US" dirty="0">
                <a:solidFill>
                  <a:schemeClr val="tx1"/>
                </a:solidFill>
                <a:ea typeface="ＭＳ Ｐゴシック" panose="020B0600070205080204" pitchFamily="34" charset="-128"/>
              </a:rPr>
              <a:t>Threat Model</a:t>
            </a:r>
          </a:p>
        </p:txBody>
      </p:sp>
      <p:sp>
        <p:nvSpPr>
          <p:cNvPr id="41987" name="Content Placeholder 2">
            <a:extLst>
              <a:ext uri="{FF2B5EF4-FFF2-40B4-BE49-F238E27FC236}">
                <a16:creationId xmlns:a16="http://schemas.microsoft.com/office/drawing/2014/main" id="{BFD1F9E2-2779-DE89-42D2-5ACF852F1F5E}"/>
              </a:ext>
            </a:extLst>
          </p:cNvPr>
          <p:cNvSpPr>
            <a:spLocks noGrp="1"/>
          </p:cNvSpPr>
          <p:nvPr>
            <p:ph idx="1"/>
          </p:nvPr>
        </p:nvSpPr>
        <p:spPr/>
        <p:txBody>
          <a:bodyPr/>
          <a:lstStyle/>
          <a:p>
            <a:pPr marL="0" indent="0"/>
            <a:r>
              <a:rPr lang="en-US" altLang="en-US" sz="2000" dirty="0">
                <a:ea typeface="ＭＳ Ｐゴシック" panose="020B0600070205080204" pitchFamily="34" charset="-128"/>
              </a:rPr>
              <a:t> A threat model helps in analyzing a security problem, design mitigation strategies, and evaluate solutions</a:t>
            </a:r>
          </a:p>
          <a:p>
            <a:pPr marL="0" indent="0"/>
            <a:r>
              <a:rPr lang="en-US" altLang="en-US" sz="2000" dirty="0">
                <a:ea typeface="ＭＳ Ｐゴシック" panose="020B0600070205080204" pitchFamily="34" charset="-128"/>
              </a:rPr>
              <a:t>Steps:</a:t>
            </a:r>
          </a:p>
          <a:p>
            <a:pPr lvl="1" eaLnBrk="1" hangingPunct="1"/>
            <a:r>
              <a:rPr lang="en-US" altLang="en-US" sz="2000" dirty="0">
                <a:ea typeface="ＭＳ Ｐゴシック" panose="020B0600070205080204" pitchFamily="34" charset="-128"/>
              </a:rPr>
              <a:t>Identify attackers, assets, threats and other components</a:t>
            </a:r>
          </a:p>
          <a:p>
            <a:pPr lvl="1" eaLnBrk="1" hangingPunct="1"/>
            <a:r>
              <a:rPr lang="en-US" altLang="en-US" sz="2000" dirty="0">
                <a:ea typeface="ＭＳ Ｐゴシック" panose="020B0600070205080204" pitchFamily="34" charset="-128"/>
              </a:rPr>
              <a:t>Rank the threats</a:t>
            </a:r>
          </a:p>
          <a:p>
            <a:pPr lvl="1" eaLnBrk="1" hangingPunct="1"/>
            <a:r>
              <a:rPr lang="en-US" altLang="en-US" sz="2000" dirty="0">
                <a:ea typeface="ＭＳ Ｐゴシック" panose="020B0600070205080204" pitchFamily="34" charset="-128"/>
              </a:rPr>
              <a:t>Choose mitigation strategies</a:t>
            </a:r>
          </a:p>
          <a:p>
            <a:pPr lvl="1" eaLnBrk="1" hangingPunct="1"/>
            <a:r>
              <a:rPr lang="en-US" altLang="en-US" sz="2000" dirty="0">
                <a:ea typeface="ＭＳ Ｐゴシック" panose="020B0600070205080204" pitchFamily="34" charset="-128"/>
              </a:rPr>
              <a:t>Build solutions based on the strategies</a:t>
            </a:r>
          </a:p>
          <a:p>
            <a:pPr marL="0" indent="0"/>
            <a:endParaRPr lang="en-US" altLang="en-US" dirty="0">
              <a:solidFill>
                <a:srgbClr val="1E1C11"/>
              </a:solidFill>
              <a:ea typeface="ＭＳ Ｐゴシック" panose="020B0600070205080204" pitchFamily="34" charset="-128"/>
            </a:endParaRPr>
          </a:p>
          <a:p>
            <a:pPr lvl="1" eaLnBrk="1" hangingPunct="1"/>
            <a:endParaRPr lang="en-US" altLang="en-US" dirty="0">
              <a:solidFill>
                <a:srgbClr val="1E1C11"/>
              </a:solidFill>
              <a:ea typeface="ＭＳ Ｐゴシック" panose="020B0600070205080204" pitchFamily="34" charset="-128"/>
            </a:endParaRPr>
          </a:p>
          <a:p>
            <a:pPr lvl="1" eaLnBrk="1" hangingPunct="1"/>
            <a:endParaRPr lang="en-US" altLang="en-US" dirty="0">
              <a:solidFill>
                <a:srgbClr val="1E1C11"/>
              </a:solidFill>
              <a:ea typeface="ＭＳ Ｐゴシック" panose="020B0600070205080204" pitchFamily="34" charset="-128"/>
            </a:endParaRPr>
          </a:p>
          <a:p>
            <a:pPr lvl="1" eaLnBrk="1" hangingPunct="1"/>
            <a:endParaRPr lang="en-US" altLang="en-US" dirty="0">
              <a:solidFill>
                <a:srgbClr val="1E1C11"/>
              </a:solidFill>
              <a:ea typeface="ＭＳ Ｐゴシック" panose="020B0600070205080204" pitchFamily="34" charset="-128"/>
            </a:endParaRPr>
          </a:p>
        </p:txBody>
      </p:sp>
      <p:sp>
        <p:nvSpPr>
          <p:cNvPr id="41988" name="Slide Number Placeholder 5">
            <a:extLst>
              <a:ext uri="{FF2B5EF4-FFF2-40B4-BE49-F238E27FC236}">
                <a16:creationId xmlns:a16="http://schemas.microsoft.com/office/drawing/2014/main" id="{233EAF0F-FD8F-3108-B462-B329362BA245}"/>
              </a:ext>
            </a:extLst>
          </p:cNvPr>
          <p:cNvSpPr>
            <a:spLocks noGrp="1"/>
          </p:cNvSpPr>
          <p:nvPr>
            <p:ph type="sldNum" sz="quarter" idx="4294967295"/>
          </p:nvPr>
        </p:nvSpPr>
        <p:spPr bwMode="auto">
          <a:xfrm>
            <a:off x="9297988" y="6035675"/>
            <a:ext cx="28940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16F8CB89-7B3D-4A1C-851D-52EADFFC1AE4}" type="slidenum">
              <a:rPr lang="en-US" altLang="en-US" sz="1200">
                <a:solidFill>
                  <a:srgbClr val="898989"/>
                </a:solidFill>
                <a:latin typeface="Calibri" panose="020F0502020204030204" pitchFamily="34" charset="0"/>
              </a:rPr>
              <a:pPr eaLnBrk="1" hangingPunct="1"/>
              <a:t>20</a:t>
            </a:fld>
            <a:endParaRPr lang="en-US" altLang="en-US" sz="1200">
              <a:solidFill>
                <a:srgbClr val="898989"/>
              </a:solidFill>
              <a:latin typeface="Calibri" panose="020F050202020403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AFB4D-9D35-1B00-D096-1973E7D2FF2B}"/>
              </a:ext>
            </a:extLst>
          </p:cNvPr>
          <p:cNvSpPr>
            <a:spLocks noGrp="1"/>
          </p:cNvSpPr>
          <p:nvPr>
            <p:ph type="title"/>
          </p:nvPr>
        </p:nvSpPr>
        <p:spPr/>
        <p:txBody>
          <a:bodyPr/>
          <a:lstStyle/>
          <a:p>
            <a:pPr eaLnBrk="1" hangingPunct="1"/>
            <a:r>
              <a:rPr lang="en-US" altLang="en-US" dirty="0">
                <a:solidFill>
                  <a:schemeClr val="tx1"/>
                </a:solidFill>
                <a:ea typeface="ＭＳ Ｐゴシック" panose="020B0600070205080204" pitchFamily="34" charset="-128"/>
              </a:rPr>
              <a:t>Threat Model</a:t>
            </a:r>
          </a:p>
        </p:txBody>
      </p:sp>
      <p:sp>
        <p:nvSpPr>
          <p:cNvPr id="43011" name="Content Placeholder 2">
            <a:extLst>
              <a:ext uri="{FF2B5EF4-FFF2-40B4-BE49-F238E27FC236}">
                <a16:creationId xmlns:a16="http://schemas.microsoft.com/office/drawing/2014/main" id="{FDB22A05-2D00-086B-401C-7FD08DD17403}"/>
              </a:ext>
            </a:extLst>
          </p:cNvPr>
          <p:cNvSpPr>
            <a:spLocks noGrp="1"/>
          </p:cNvSpPr>
          <p:nvPr>
            <p:ph idx="1"/>
          </p:nvPr>
        </p:nvSpPr>
        <p:spPr/>
        <p:txBody>
          <a:bodyPr/>
          <a:lstStyle/>
          <a:p>
            <a:pPr eaLnBrk="1" hangingPunct="1"/>
            <a:r>
              <a:rPr lang="en-US" altLang="en-US" sz="2400" dirty="0">
                <a:ea typeface="ＭＳ Ｐゴシック" panose="020B0600070205080204" pitchFamily="34" charset="-128"/>
              </a:rPr>
              <a:t>Basic components </a:t>
            </a:r>
          </a:p>
          <a:p>
            <a:pPr lvl="1" eaLnBrk="1" hangingPunct="1"/>
            <a:r>
              <a:rPr lang="en-US" altLang="en-US" sz="2400" dirty="0">
                <a:ea typeface="ＭＳ Ｐゴシック" panose="020B0600070205080204" pitchFamily="34" charset="-128"/>
              </a:rPr>
              <a:t>Attacker modeling</a:t>
            </a:r>
          </a:p>
          <a:p>
            <a:pPr lvl="2" eaLnBrk="1" hangingPunct="1"/>
            <a:r>
              <a:rPr lang="en-US" altLang="en-US" sz="2400" dirty="0">
                <a:ea typeface="ＭＳ Ｐゴシック" panose="020B0600070205080204" pitchFamily="34" charset="-128"/>
              </a:rPr>
              <a:t>Choose what attacker to consider</a:t>
            </a:r>
          </a:p>
          <a:p>
            <a:pPr lvl="3" eaLnBrk="1" hangingPunct="1"/>
            <a:r>
              <a:rPr lang="en-US" altLang="en-US" sz="2400" dirty="0">
                <a:ea typeface="ＭＳ Ｐゴシック" panose="020B0600070205080204" pitchFamily="34" charset="-128"/>
              </a:rPr>
              <a:t>insider vs. outsider?</a:t>
            </a:r>
          </a:p>
          <a:p>
            <a:pPr lvl="3" eaLnBrk="1" hangingPunct="1"/>
            <a:r>
              <a:rPr lang="en-US" altLang="en-US" sz="2400" dirty="0">
                <a:ea typeface="ＭＳ Ｐゴシック" panose="020B0600070205080204" pitchFamily="34" charset="-128"/>
              </a:rPr>
              <a:t>single vs. collaborator?</a:t>
            </a:r>
          </a:p>
          <a:p>
            <a:pPr lvl="2" eaLnBrk="1" hangingPunct="1"/>
            <a:r>
              <a:rPr lang="en-US" altLang="en-US" sz="2400" dirty="0">
                <a:ea typeface="ＭＳ Ｐゴシック" panose="020B0600070205080204" pitchFamily="34" charset="-128"/>
              </a:rPr>
              <a:t>Attacker motivation and capabilities</a:t>
            </a:r>
          </a:p>
          <a:p>
            <a:pPr lvl="1" eaLnBrk="1" hangingPunct="1"/>
            <a:r>
              <a:rPr lang="en-US" altLang="en-US" sz="2400" dirty="0">
                <a:ea typeface="ＭＳ Ｐゴシック" panose="020B0600070205080204" pitchFamily="34" charset="-128"/>
              </a:rPr>
              <a:t>Attacker goals</a:t>
            </a:r>
          </a:p>
          <a:p>
            <a:pPr lvl="1" eaLnBrk="1" hangingPunct="1"/>
            <a:r>
              <a:rPr lang="en-US" altLang="en-US" sz="2400" dirty="0">
                <a:ea typeface="ＭＳ Ｐゴシック" panose="020B0600070205080204" pitchFamily="34" charset="-128"/>
              </a:rPr>
              <a:t>Vulnerabilities / threats</a:t>
            </a:r>
          </a:p>
          <a:p>
            <a:pPr eaLnBrk="1" hangingPunct="1"/>
            <a:endParaRPr lang="en-US" altLang="en-US" dirty="0">
              <a:solidFill>
                <a:srgbClr val="1E1C11"/>
              </a:solidFill>
              <a:ea typeface="ＭＳ Ｐゴシック" panose="020B0600070205080204" pitchFamily="34" charset="-128"/>
            </a:endParaRPr>
          </a:p>
        </p:txBody>
      </p:sp>
      <p:sp>
        <p:nvSpPr>
          <p:cNvPr id="43012" name="Slide Number Placeholder 3">
            <a:extLst>
              <a:ext uri="{FF2B5EF4-FFF2-40B4-BE49-F238E27FC236}">
                <a16:creationId xmlns:a16="http://schemas.microsoft.com/office/drawing/2014/main" id="{1615711A-8634-E90C-1AB8-99BB3E7548D1}"/>
              </a:ext>
            </a:extLst>
          </p:cNvPr>
          <p:cNvSpPr>
            <a:spLocks noGrp="1"/>
          </p:cNvSpPr>
          <p:nvPr>
            <p:ph type="sldNum" sz="quarter" idx="4294967295"/>
          </p:nvPr>
        </p:nvSpPr>
        <p:spPr bwMode="auto">
          <a:xfrm>
            <a:off x="9297988" y="6035675"/>
            <a:ext cx="28940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348763FC-0DA0-4130-AEF8-BA5C64778613}" type="slidenum">
              <a:rPr lang="en-US" altLang="en-US" sz="1200">
                <a:solidFill>
                  <a:srgbClr val="898989"/>
                </a:solidFill>
                <a:latin typeface="Calibri" panose="020F0502020204030204" pitchFamily="34" charset="0"/>
              </a:rPr>
              <a:pPr eaLnBrk="1" hangingPunct="1"/>
              <a:t>21</a:t>
            </a:fld>
            <a:endParaRPr lang="en-US" altLang="en-US" sz="1200">
              <a:solidFill>
                <a:srgbClr val="898989"/>
              </a:solidFill>
              <a:latin typeface="Calibri" panose="020F050202020403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48302-F8D8-4007-6595-673FBF290E58}"/>
              </a:ext>
            </a:extLst>
          </p:cNvPr>
          <p:cNvSpPr>
            <a:spLocks noGrp="1"/>
          </p:cNvSpPr>
          <p:nvPr>
            <p:ph type="title"/>
          </p:nvPr>
        </p:nvSpPr>
        <p:spPr/>
        <p:txBody>
          <a:bodyPr/>
          <a:lstStyle/>
          <a:p>
            <a:pPr eaLnBrk="1" hangingPunct="1"/>
            <a:r>
              <a:rPr lang="en-US" altLang="en-US" dirty="0">
                <a:solidFill>
                  <a:schemeClr val="tx1"/>
                </a:solidFill>
                <a:ea typeface="ＭＳ Ｐゴシック" panose="020B0600070205080204" pitchFamily="34" charset="-128"/>
              </a:rPr>
              <a:t>What is the issue?</a:t>
            </a:r>
          </a:p>
        </p:txBody>
      </p:sp>
      <p:sp>
        <p:nvSpPr>
          <p:cNvPr id="3" name="Content Placeholder 2">
            <a:extLst>
              <a:ext uri="{FF2B5EF4-FFF2-40B4-BE49-F238E27FC236}">
                <a16:creationId xmlns:a16="http://schemas.microsoft.com/office/drawing/2014/main" id="{9D40355F-6714-A991-487B-F161DD1830CE}"/>
              </a:ext>
            </a:extLst>
          </p:cNvPr>
          <p:cNvSpPr>
            <a:spLocks noGrp="1"/>
          </p:cNvSpPr>
          <p:nvPr>
            <p:ph idx="1"/>
          </p:nvPr>
        </p:nvSpPr>
        <p:spPr/>
        <p:txBody>
          <a:bodyPr>
            <a:normAutofit/>
          </a:bodyPr>
          <a:lstStyle/>
          <a:p>
            <a:pPr eaLnBrk="1" hangingPunct="1"/>
            <a:r>
              <a:rPr lang="en-US" altLang="en-US" sz="2400" dirty="0">
                <a:ea typeface="ＭＳ Ｐゴシック" panose="020B0600070205080204" pitchFamily="34" charset="-128"/>
              </a:rPr>
              <a:t>The core issue here is the levels of trust </a:t>
            </a:r>
          </a:p>
          <a:p>
            <a:pPr lvl="1" eaLnBrk="1" hangingPunct="1"/>
            <a:r>
              <a:rPr lang="en-US" altLang="en-US" sz="2400" dirty="0">
                <a:ea typeface="ＭＳ Ｐゴシック" panose="020B0600070205080204" pitchFamily="34" charset="-128"/>
              </a:rPr>
              <a:t>Many cloud computing providers trust their customers</a:t>
            </a:r>
          </a:p>
          <a:p>
            <a:pPr lvl="1" eaLnBrk="1" hangingPunct="1"/>
            <a:r>
              <a:rPr lang="en-US" altLang="en-US" sz="2400" dirty="0">
                <a:ea typeface="ＭＳ Ｐゴシック" panose="020B0600070205080204" pitchFamily="34" charset="-128"/>
              </a:rPr>
              <a:t>Each customer is physically commingling its data with data from anybody else using the cloud while logically and virtually you have your own space  </a:t>
            </a:r>
          </a:p>
          <a:p>
            <a:pPr lvl="1" eaLnBrk="1" hangingPunct="1"/>
            <a:r>
              <a:rPr lang="en-US" altLang="en-US" sz="2400" dirty="0">
                <a:ea typeface="ＭＳ Ｐゴシック" panose="020B0600070205080204" pitchFamily="34" charset="-128"/>
              </a:rPr>
              <a:t> The way that the cloud provider implements security is typically focused on they fact that those outside of their cloud are evil, and those inside are good. </a:t>
            </a:r>
          </a:p>
          <a:p>
            <a:pPr eaLnBrk="1" hangingPunct="1"/>
            <a:r>
              <a:rPr lang="en-US" altLang="en-US" sz="2400" dirty="0">
                <a:ea typeface="ＭＳ Ｐゴシック" panose="020B0600070205080204" pitchFamily="34" charset="-128"/>
              </a:rPr>
              <a:t>But what if those inside are also evil?</a:t>
            </a:r>
          </a:p>
        </p:txBody>
      </p:sp>
      <p:sp>
        <p:nvSpPr>
          <p:cNvPr id="44036" name="Slide Number Placeholder 3">
            <a:extLst>
              <a:ext uri="{FF2B5EF4-FFF2-40B4-BE49-F238E27FC236}">
                <a16:creationId xmlns:a16="http://schemas.microsoft.com/office/drawing/2014/main" id="{2435FF52-3270-61D5-956A-4D912FA1F27C}"/>
              </a:ext>
            </a:extLst>
          </p:cNvPr>
          <p:cNvSpPr>
            <a:spLocks noGrp="1"/>
          </p:cNvSpPr>
          <p:nvPr>
            <p:ph type="sldNum" sz="quarter" idx="4294967295"/>
          </p:nvPr>
        </p:nvSpPr>
        <p:spPr bwMode="auto">
          <a:xfrm>
            <a:off x="9297988" y="6035675"/>
            <a:ext cx="28940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7E5A2F20-17A2-48DB-8DEB-D0F0E12378AA}" type="slidenum">
              <a:rPr lang="en-US" altLang="en-US" sz="1200">
                <a:solidFill>
                  <a:srgbClr val="898989"/>
                </a:solidFill>
                <a:latin typeface="Calibri" panose="020F0502020204030204" pitchFamily="34" charset="0"/>
              </a:rPr>
              <a:pPr eaLnBrk="1" hangingPunct="1"/>
              <a:t>22</a:t>
            </a:fld>
            <a:endParaRPr lang="en-US" altLang="en-US" sz="1200">
              <a:solidFill>
                <a:srgbClr val="898989"/>
              </a:solidFill>
              <a:latin typeface="Calibri" panose="020F050202020403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057A1-3575-EE1F-35A1-2ACCCD6A554F}"/>
              </a:ext>
            </a:extLst>
          </p:cNvPr>
          <p:cNvSpPr>
            <a:spLocks noGrp="1"/>
          </p:cNvSpPr>
          <p:nvPr>
            <p:ph type="title"/>
          </p:nvPr>
        </p:nvSpPr>
        <p:spPr/>
        <p:txBody>
          <a:bodyPr>
            <a:noAutofit/>
          </a:bodyPr>
          <a:lstStyle/>
          <a:p>
            <a:pPr eaLnBrk="1" hangingPunct="1"/>
            <a:r>
              <a:rPr lang="en-US" altLang="en-US" dirty="0">
                <a:solidFill>
                  <a:schemeClr val="tx1"/>
                </a:solidFill>
                <a:ea typeface="ＭＳ Ｐゴシック" panose="020B0600070205080204" pitchFamily="34" charset="-128"/>
              </a:rPr>
              <a:t>Attacker Capability: Malicious Insiders</a:t>
            </a:r>
          </a:p>
        </p:txBody>
      </p:sp>
      <p:sp>
        <p:nvSpPr>
          <p:cNvPr id="45059" name="Content Placeholder 2">
            <a:extLst>
              <a:ext uri="{FF2B5EF4-FFF2-40B4-BE49-F238E27FC236}">
                <a16:creationId xmlns:a16="http://schemas.microsoft.com/office/drawing/2014/main" id="{F8189D38-655D-FBA8-DB21-9143985F3E2C}"/>
              </a:ext>
            </a:extLst>
          </p:cNvPr>
          <p:cNvSpPr>
            <a:spLocks noGrp="1"/>
          </p:cNvSpPr>
          <p:nvPr>
            <p:ph idx="1"/>
          </p:nvPr>
        </p:nvSpPr>
        <p:spPr/>
        <p:txBody>
          <a:bodyPr>
            <a:normAutofit lnSpcReduction="10000"/>
          </a:bodyPr>
          <a:lstStyle/>
          <a:p>
            <a:pPr eaLnBrk="1" hangingPunct="1">
              <a:lnSpc>
                <a:spcPct val="80000"/>
              </a:lnSpc>
            </a:pPr>
            <a:r>
              <a:rPr lang="en-US" altLang="en-US" sz="2200" dirty="0">
                <a:ea typeface="ＭＳ Ｐゴシック" panose="020B0600070205080204" pitchFamily="34" charset="-128"/>
              </a:rPr>
              <a:t>At client</a:t>
            </a:r>
          </a:p>
          <a:p>
            <a:pPr lvl="1" eaLnBrk="1" hangingPunct="1">
              <a:lnSpc>
                <a:spcPct val="80000"/>
              </a:lnSpc>
            </a:pPr>
            <a:r>
              <a:rPr lang="en-US" altLang="en-US" sz="2200" dirty="0">
                <a:ea typeface="ＭＳ Ｐゴシック" panose="020B0600070205080204" pitchFamily="34" charset="-128"/>
              </a:rPr>
              <a:t>Learn passwords/authentication information</a:t>
            </a:r>
          </a:p>
          <a:p>
            <a:pPr lvl="1" eaLnBrk="1" hangingPunct="1">
              <a:lnSpc>
                <a:spcPct val="80000"/>
              </a:lnSpc>
            </a:pPr>
            <a:r>
              <a:rPr lang="en-US" altLang="en-US" sz="2200" dirty="0">
                <a:ea typeface="ＭＳ Ｐゴシック" panose="020B0600070205080204" pitchFamily="34" charset="-128"/>
              </a:rPr>
              <a:t>Gain control of the VMs</a:t>
            </a:r>
          </a:p>
          <a:p>
            <a:pPr eaLnBrk="1" hangingPunct="1">
              <a:lnSpc>
                <a:spcPct val="80000"/>
              </a:lnSpc>
            </a:pPr>
            <a:r>
              <a:rPr lang="en-US" altLang="en-US" sz="2200" dirty="0">
                <a:ea typeface="ＭＳ Ｐゴシック" panose="020B0600070205080204" pitchFamily="34" charset="-128"/>
              </a:rPr>
              <a:t>At cloud provider</a:t>
            </a:r>
          </a:p>
          <a:p>
            <a:pPr lvl="1" eaLnBrk="1" hangingPunct="1">
              <a:lnSpc>
                <a:spcPct val="80000"/>
              </a:lnSpc>
            </a:pPr>
            <a:r>
              <a:rPr lang="en-US" altLang="en-US" sz="2200" dirty="0">
                <a:ea typeface="ＭＳ Ｐゴシック" panose="020B0600070205080204" pitchFamily="34" charset="-128"/>
              </a:rPr>
              <a:t>Log client communication</a:t>
            </a:r>
          </a:p>
          <a:p>
            <a:pPr lvl="1" eaLnBrk="1" hangingPunct="1">
              <a:lnSpc>
                <a:spcPct val="80000"/>
              </a:lnSpc>
            </a:pPr>
            <a:r>
              <a:rPr lang="en-US" altLang="en-US" sz="2200" dirty="0">
                <a:ea typeface="ＭＳ Ｐゴシック" panose="020B0600070205080204" pitchFamily="34" charset="-128"/>
              </a:rPr>
              <a:t>Can read unencrypted data</a:t>
            </a:r>
          </a:p>
          <a:p>
            <a:pPr lvl="1" eaLnBrk="1" hangingPunct="1">
              <a:lnSpc>
                <a:spcPct val="80000"/>
              </a:lnSpc>
            </a:pPr>
            <a:r>
              <a:rPr lang="en-US" altLang="en-US" sz="2200" dirty="0">
                <a:ea typeface="ＭＳ Ｐゴシック" panose="020B0600070205080204" pitchFamily="34" charset="-128"/>
              </a:rPr>
              <a:t>Can possibly peek into VMs, or make copies of VMs</a:t>
            </a:r>
          </a:p>
          <a:p>
            <a:pPr lvl="1" eaLnBrk="1" hangingPunct="1">
              <a:lnSpc>
                <a:spcPct val="80000"/>
              </a:lnSpc>
            </a:pPr>
            <a:r>
              <a:rPr lang="en-US" altLang="en-US" sz="2200" dirty="0">
                <a:ea typeface="ＭＳ Ｐゴシック" panose="020B0600070205080204" pitchFamily="34" charset="-128"/>
              </a:rPr>
              <a:t>Can monitor network communication, application patterns</a:t>
            </a:r>
          </a:p>
          <a:p>
            <a:pPr lvl="1" eaLnBrk="1" hangingPunct="1">
              <a:lnSpc>
                <a:spcPct val="80000"/>
              </a:lnSpc>
            </a:pPr>
            <a:r>
              <a:rPr lang="en-US" altLang="en-US" sz="2200" dirty="0">
                <a:ea typeface="ＭＳ Ｐゴシック" panose="020B0600070205080204" pitchFamily="34" charset="-128"/>
              </a:rPr>
              <a:t>Why?</a:t>
            </a:r>
          </a:p>
          <a:p>
            <a:pPr lvl="2" eaLnBrk="1" hangingPunct="1">
              <a:lnSpc>
                <a:spcPct val="80000"/>
              </a:lnSpc>
            </a:pPr>
            <a:r>
              <a:rPr lang="en-US" altLang="en-US" sz="1900" dirty="0">
                <a:ea typeface="ＭＳ Ｐゴシック" panose="020B0600070205080204" pitchFamily="34" charset="-128"/>
              </a:rPr>
              <a:t>Gain information about client data</a:t>
            </a:r>
          </a:p>
          <a:p>
            <a:pPr lvl="2" eaLnBrk="1" hangingPunct="1">
              <a:lnSpc>
                <a:spcPct val="80000"/>
              </a:lnSpc>
            </a:pPr>
            <a:r>
              <a:rPr lang="en-US" altLang="en-US" sz="1900" dirty="0">
                <a:ea typeface="ＭＳ Ｐゴシック" panose="020B0600070205080204" pitchFamily="34" charset="-128"/>
              </a:rPr>
              <a:t>Gain information on client behavior</a:t>
            </a:r>
          </a:p>
          <a:p>
            <a:pPr lvl="2" eaLnBrk="1" hangingPunct="1">
              <a:lnSpc>
                <a:spcPct val="80000"/>
              </a:lnSpc>
            </a:pPr>
            <a:r>
              <a:rPr lang="en-US" altLang="en-US" sz="1900" dirty="0">
                <a:ea typeface="ＭＳ Ｐゴシック" panose="020B0600070205080204" pitchFamily="34" charset="-128"/>
              </a:rPr>
              <a:t>Sell the information or use itself</a:t>
            </a:r>
          </a:p>
          <a:p>
            <a:pPr eaLnBrk="1" hangingPunct="1">
              <a:lnSpc>
                <a:spcPct val="80000"/>
              </a:lnSpc>
            </a:pPr>
            <a:endParaRPr lang="en-US" altLang="en-US" sz="2200" dirty="0">
              <a:solidFill>
                <a:srgbClr val="1E1C11"/>
              </a:solidFill>
              <a:ea typeface="ＭＳ Ｐゴシック" panose="020B0600070205080204" pitchFamily="34" charset="-128"/>
            </a:endParaRPr>
          </a:p>
          <a:p>
            <a:pPr lvl="1" eaLnBrk="1" hangingPunct="1">
              <a:lnSpc>
                <a:spcPct val="80000"/>
              </a:lnSpc>
            </a:pPr>
            <a:endParaRPr lang="en-US" altLang="en-US" sz="2200" dirty="0">
              <a:solidFill>
                <a:srgbClr val="1E1C11"/>
              </a:solidFill>
              <a:ea typeface="ＭＳ Ｐゴシック" panose="020B0600070205080204" pitchFamily="34" charset="-128"/>
            </a:endParaRPr>
          </a:p>
          <a:p>
            <a:pPr lvl="1" eaLnBrk="1" hangingPunct="1">
              <a:lnSpc>
                <a:spcPct val="80000"/>
              </a:lnSpc>
            </a:pPr>
            <a:endParaRPr lang="en-US" altLang="en-US" sz="2200" dirty="0">
              <a:solidFill>
                <a:srgbClr val="1E1C11"/>
              </a:solidFill>
              <a:ea typeface="ＭＳ Ｐゴシック" panose="020B0600070205080204" pitchFamily="34" charset="-128"/>
            </a:endParaRPr>
          </a:p>
        </p:txBody>
      </p:sp>
      <p:sp>
        <p:nvSpPr>
          <p:cNvPr id="45060" name="Slide Number Placeholder 5">
            <a:extLst>
              <a:ext uri="{FF2B5EF4-FFF2-40B4-BE49-F238E27FC236}">
                <a16:creationId xmlns:a16="http://schemas.microsoft.com/office/drawing/2014/main" id="{805BD480-E516-ED39-5288-55E99FB54965}"/>
              </a:ext>
            </a:extLst>
          </p:cNvPr>
          <p:cNvSpPr>
            <a:spLocks noGrp="1"/>
          </p:cNvSpPr>
          <p:nvPr>
            <p:ph type="sldNum" sz="quarter" idx="4294967295"/>
          </p:nvPr>
        </p:nvSpPr>
        <p:spPr bwMode="auto">
          <a:xfrm>
            <a:off x="9297988" y="6035675"/>
            <a:ext cx="28940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9F50C0F6-9D4E-44E6-8222-5940A687CB79}" type="slidenum">
              <a:rPr lang="en-US" altLang="en-US" sz="1200">
                <a:solidFill>
                  <a:srgbClr val="898989"/>
                </a:solidFill>
                <a:latin typeface="Calibri" panose="020F0502020204030204" pitchFamily="34" charset="0"/>
              </a:rPr>
              <a:pPr eaLnBrk="1" hangingPunct="1"/>
              <a:t>23</a:t>
            </a:fld>
            <a:endParaRPr lang="en-US" altLang="en-US" sz="1200">
              <a:solidFill>
                <a:srgbClr val="898989"/>
              </a:solidFill>
              <a:latin typeface="Calibri" panose="020F050202020403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57D9C-BB0C-4495-74E2-EE965477800F}"/>
              </a:ext>
            </a:extLst>
          </p:cNvPr>
          <p:cNvSpPr>
            <a:spLocks noGrp="1"/>
          </p:cNvSpPr>
          <p:nvPr>
            <p:ph type="title"/>
          </p:nvPr>
        </p:nvSpPr>
        <p:spPr/>
        <p:txBody>
          <a:bodyPr>
            <a:noAutofit/>
          </a:bodyPr>
          <a:lstStyle/>
          <a:p>
            <a:pPr eaLnBrk="1" hangingPunct="1"/>
            <a:r>
              <a:rPr lang="en-US" altLang="en-US" dirty="0">
                <a:solidFill>
                  <a:schemeClr val="tx1"/>
                </a:solidFill>
                <a:ea typeface="ＭＳ Ｐゴシック" panose="020B0600070205080204" pitchFamily="34" charset="-128"/>
              </a:rPr>
              <a:t>Attacker Capability: Outside attacker</a:t>
            </a:r>
          </a:p>
        </p:txBody>
      </p:sp>
      <p:sp>
        <p:nvSpPr>
          <p:cNvPr id="47107" name="Content Placeholder 2">
            <a:extLst>
              <a:ext uri="{FF2B5EF4-FFF2-40B4-BE49-F238E27FC236}">
                <a16:creationId xmlns:a16="http://schemas.microsoft.com/office/drawing/2014/main" id="{35E85E45-A1EE-321E-6338-1FFE484184C2}"/>
              </a:ext>
            </a:extLst>
          </p:cNvPr>
          <p:cNvSpPr>
            <a:spLocks noGrp="1"/>
          </p:cNvSpPr>
          <p:nvPr>
            <p:ph idx="1"/>
          </p:nvPr>
        </p:nvSpPr>
        <p:spPr/>
        <p:txBody>
          <a:bodyPr/>
          <a:lstStyle/>
          <a:p>
            <a:pPr eaLnBrk="1" hangingPunct="1"/>
            <a:r>
              <a:rPr lang="en-US" altLang="en-US" sz="1800" dirty="0">
                <a:ea typeface="ＭＳ Ｐゴシック" panose="020B0600070205080204" pitchFamily="34" charset="-128"/>
              </a:rPr>
              <a:t>What?</a:t>
            </a:r>
          </a:p>
          <a:p>
            <a:pPr lvl="1" eaLnBrk="1" hangingPunct="1"/>
            <a:r>
              <a:rPr lang="en-US" altLang="en-US" sz="1800" dirty="0">
                <a:ea typeface="ＭＳ Ｐゴシック" panose="020B0600070205080204" pitchFamily="34" charset="-128"/>
              </a:rPr>
              <a:t>Listen to network traffic (passive)</a:t>
            </a:r>
          </a:p>
          <a:p>
            <a:pPr lvl="1" eaLnBrk="1" hangingPunct="1"/>
            <a:r>
              <a:rPr lang="en-US" altLang="en-US" sz="1800" dirty="0">
                <a:ea typeface="ＭＳ Ｐゴシック" panose="020B0600070205080204" pitchFamily="34" charset="-128"/>
              </a:rPr>
              <a:t>Insert malicious traffic (active)</a:t>
            </a:r>
          </a:p>
          <a:p>
            <a:pPr lvl="1" eaLnBrk="1" hangingPunct="1"/>
            <a:r>
              <a:rPr lang="en-US" altLang="en-US" sz="1800" dirty="0">
                <a:ea typeface="ＭＳ Ｐゴシック" panose="020B0600070205080204" pitchFamily="34" charset="-128"/>
              </a:rPr>
              <a:t>Probe cloud structure (active)</a:t>
            </a:r>
          </a:p>
          <a:p>
            <a:pPr lvl="1" eaLnBrk="1" hangingPunct="1"/>
            <a:r>
              <a:rPr lang="en-US" altLang="en-US" sz="1800" dirty="0">
                <a:ea typeface="ＭＳ Ｐゴシック" panose="020B0600070205080204" pitchFamily="34" charset="-128"/>
              </a:rPr>
              <a:t>Launch DoS </a:t>
            </a:r>
          </a:p>
          <a:p>
            <a:pPr eaLnBrk="1" hangingPunct="1"/>
            <a:r>
              <a:rPr lang="en-US" altLang="en-US" sz="1800" dirty="0">
                <a:ea typeface="ＭＳ Ｐゴシック" panose="020B0600070205080204" pitchFamily="34" charset="-128"/>
              </a:rPr>
              <a:t>Goal?</a:t>
            </a:r>
          </a:p>
          <a:p>
            <a:pPr lvl="1" eaLnBrk="1" hangingPunct="1"/>
            <a:r>
              <a:rPr lang="en-US" altLang="en-US" sz="1800" dirty="0">
                <a:ea typeface="ＭＳ Ｐゴシック" panose="020B0600070205080204" pitchFamily="34" charset="-128"/>
              </a:rPr>
              <a:t>Intrusion</a:t>
            </a:r>
          </a:p>
          <a:p>
            <a:pPr lvl="1" eaLnBrk="1" hangingPunct="1"/>
            <a:r>
              <a:rPr lang="en-US" altLang="en-US" sz="1800" dirty="0">
                <a:ea typeface="ＭＳ Ｐゴシック" panose="020B0600070205080204" pitchFamily="34" charset="-128"/>
              </a:rPr>
              <a:t>Network analysis</a:t>
            </a:r>
          </a:p>
          <a:p>
            <a:pPr lvl="1" eaLnBrk="1" hangingPunct="1"/>
            <a:r>
              <a:rPr lang="en-US" altLang="en-US" sz="1800" dirty="0">
                <a:ea typeface="ＭＳ Ｐゴシック" panose="020B0600070205080204" pitchFamily="34" charset="-128"/>
              </a:rPr>
              <a:t>Man in the middle</a:t>
            </a:r>
          </a:p>
          <a:p>
            <a:pPr lvl="1" eaLnBrk="1" hangingPunct="1"/>
            <a:r>
              <a:rPr lang="en-US" altLang="en-US" sz="1800" dirty="0">
                <a:ea typeface="ＭＳ Ｐゴシック" panose="020B0600070205080204" pitchFamily="34" charset="-128"/>
              </a:rPr>
              <a:t>Cartography</a:t>
            </a:r>
          </a:p>
          <a:p>
            <a:pPr lvl="1" eaLnBrk="1" hangingPunct="1"/>
            <a:endParaRPr lang="en-US" altLang="en-US" dirty="0">
              <a:solidFill>
                <a:srgbClr val="1E1C11"/>
              </a:solidFill>
              <a:ea typeface="ＭＳ Ｐゴシック" panose="020B0600070205080204" pitchFamily="34" charset="-128"/>
            </a:endParaRPr>
          </a:p>
          <a:p>
            <a:pPr eaLnBrk="1" hangingPunct="1"/>
            <a:endParaRPr lang="en-US" altLang="en-US" dirty="0">
              <a:solidFill>
                <a:srgbClr val="1E1C11"/>
              </a:solidFill>
              <a:ea typeface="ＭＳ Ｐゴシック" panose="020B0600070205080204" pitchFamily="34" charset="-128"/>
            </a:endParaRPr>
          </a:p>
        </p:txBody>
      </p:sp>
      <p:sp>
        <p:nvSpPr>
          <p:cNvPr id="47108" name="Slide Number Placeholder 5">
            <a:extLst>
              <a:ext uri="{FF2B5EF4-FFF2-40B4-BE49-F238E27FC236}">
                <a16:creationId xmlns:a16="http://schemas.microsoft.com/office/drawing/2014/main" id="{947BC9AE-E640-9818-8F9E-C1344063D70D}"/>
              </a:ext>
            </a:extLst>
          </p:cNvPr>
          <p:cNvSpPr>
            <a:spLocks noGrp="1"/>
          </p:cNvSpPr>
          <p:nvPr>
            <p:ph type="sldNum" sz="quarter" idx="4294967295"/>
          </p:nvPr>
        </p:nvSpPr>
        <p:spPr bwMode="auto">
          <a:xfrm>
            <a:off x="9297988" y="6035675"/>
            <a:ext cx="28940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7573F91F-A4D6-4CAF-BFA2-68449C1198BD}" type="slidenum">
              <a:rPr lang="en-US" altLang="en-US" sz="1200">
                <a:solidFill>
                  <a:srgbClr val="898989"/>
                </a:solidFill>
                <a:latin typeface="Calibri" panose="020F0502020204030204" pitchFamily="34" charset="0"/>
              </a:rPr>
              <a:pPr eaLnBrk="1" hangingPunct="1"/>
              <a:t>24</a:t>
            </a:fld>
            <a:endParaRPr lang="en-US" altLang="en-US" sz="1200">
              <a:solidFill>
                <a:srgbClr val="898989"/>
              </a:solidFill>
              <a:latin typeface="Calibri" panose="020F050202020403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C6C20-DE34-8C03-0B8C-8E23A63D5F26}"/>
              </a:ext>
            </a:extLst>
          </p:cNvPr>
          <p:cNvSpPr>
            <a:spLocks noGrp="1"/>
          </p:cNvSpPr>
          <p:nvPr>
            <p:ph type="title"/>
          </p:nvPr>
        </p:nvSpPr>
        <p:spPr/>
        <p:txBody>
          <a:bodyPr/>
          <a:lstStyle/>
          <a:p>
            <a:pPr eaLnBrk="1" hangingPunct="1"/>
            <a:r>
              <a:rPr lang="en-US" altLang="en-US" dirty="0">
                <a:solidFill>
                  <a:schemeClr val="tx1"/>
                </a:solidFill>
                <a:ea typeface="ＭＳ Ｐゴシック" panose="020B0600070205080204" pitchFamily="34" charset="-128"/>
              </a:rPr>
              <a:t>Challenges for the attacker</a:t>
            </a:r>
          </a:p>
        </p:txBody>
      </p:sp>
      <p:sp>
        <p:nvSpPr>
          <p:cNvPr id="3" name="Content Placeholder 2">
            <a:extLst>
              <a:ext uri="{FF2B5EF4-FFF2-40B4-BE49-F238E27FC236}">
                <a16:creationId xmlns:a16="http://schemas.microsoft.com/office/drawing/2014/main" id="{EA25F631-2EFC-5A58-2BF7-9A3DA094AB1D}"/>
              </a:ext>
            </a:extLst>
          </p:cNvPr>
          <p:cNvSpPr>
            <a:spLocks noGrp="1"/>
          </p:cNvSpPr>
          <p:nvPr>
            <p:ph idx="1"/>
          </p:nvPr>
        </p:nvSpPr>
        <p:spPr/>
        <p:txBody>
          <a:bodyPr>
            <a:normAutofit/>
          </a:bodyPr>
          <a:lstStyle/>
          <a:p>
            <a:pPr eaLnBrk="1" hangingPunct="1"/>
            <a:r>
              <a:rPr lang="en-US" altLang="en-US" sz="2400" dirty="0">
                <a:ea typeface="ＭＳ Ｐゴシック" panose="020B0600070205080204" pitchFamily="34" charset="-128"/>
              </a:rPr>
              <a:t>How to find out where the target is located?</a:t>
            </a:r>
          </a:p>
          <a:p>
            <a:pPr eaLnBrk="1" hangingPunct="1"/>
            <a:r>
              <a:rPr lang="en-US" altLang="en-US" sz="2400" dirty="0">
                <a:ea typeface="ＭＳ Ｐゴシック" panose="020B0600070205080204" pitchFamily="34" charset="-128"/>
              </a:rPr>
              <a:t>How to be co-located with the target in the same (physical) machine?</a:t>
            </a:r>
          </a:p>
          <a:p>
            <a:pPr eaLnBrk="1" hangingPunct="1"/>
            <a:r>
              <a:rPr lang="en-US" altLang="en-US" sz="2400" dirty="0">
                <a:ea typeface="ＭＳ Ｐゴシック" panose="020B0600070205080204" pitchFamily="34" charset="-128"/>
              </a:rPr>
              <a:t>How to gather information about the target?</a:t>
            </a:r>
          </a:p>
        </p:txBody>
      </p:sp>
      <p:sp>
        <p:nvSpPr>
          <p:cNvPr id="48132" name="Slide Number Placeholder 5">
            <a:extLst>
              <a:ext uri="{FF2B5EF4-FFF2-40B4-BE49-F238E27FC236}">
                <a16:creationId xmlns:a16="http://schemas.microsoft.com/office/drawing/2014/main" id="{53B72A0E-A9AF-F85E-CC57-69827895C6FF}"/>
              </a:ext>
            </a:extLst>
          </p:cNvPr>
          <p:cNvSpPr>
            <a:spLocks noGrp="1"/>
          </p:cNvSpPr>
          <p:nvPr>
            <p:ph type="sldNum" sz="quarter" idx="4294967295"/>
          </p:nvPr>
        </p:nvSpPr>
        <p:spPr bwMode="auto">
          <a:xfrm>
            <a:off x="9297988" y="6035675"/>
            <a:ext cx="28940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EE3E0C7F-EA03-4BE2-99EC-432619BF4F9A}" type="slidenum">
              <a:rPr lang="en-US" altLang="en-US" sz="1200">
                <a:solidFill>
                  <a:srgbClr val="898989"/>
                </a:solidFill>
                <a:latin typeface="Calibri" panose="020F0502020204030204" pitchFamily="34" charset="0"/>
              </a:rPr>
              <a:pPr eaLnBrk="1" hangingPunct="1"/>
              <a:t>25</a:t>
            </a:fld>
            <a:endParaRPr lang="en-US" altLang="en-US" sz="1200">
              <a:solidFill>
                <a:srgbClr val="898989"/>
              </a:solidFill>
              <a:latin typeface="Calibri" panose="020F050202020403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CE912-F3FB-AA21-DC83-EDF88FD963EC}"/>
              </a:ext>
            </a:extLst>
          </p:cNvPr>
          <p:cNvSpPr>
            <a:spLocks noGrp="1"/>
          </p:cNvSpPr>
          <p:nvPr>
            <p:ph type="title"/>
          </p:nvPr>
        </p:nvSpPr>
        <p:spPr/>
        <p:txBody>
          <a:bodyPr>
            <a:normAutofit fontScale="90000"/>
          </a:bodyPr>
          <a:lstStyle/>
          <a:p>
            <a:pPr eaLnBrk="1" hangingPunct="1"/>
            <a:r>
              <a:rPr lang="en-US" altLang="en-US" dirty="0">
                <a:solidFill>
                  <a:schemeClr val="tx1"/>
                </a:solidFill>
                <a:ea typeface="ＭＳ Ｐゴシック" panose="020B0600070205080204" pitchFamily="34" charset="-128"/>
              </a:rPr>
              <a:t>Part II: Security and Privacy Issues </a:t>
            </a:r>
            <a:br>
              <a:rPr lang="en-US" altLang="en-US" dirty="0">
                <a:solidFill>
                  <a:schemeClr val="tx1"/>
                </a:solidFill>
                <a:ea typeface="ＭＳ Ｐゴシック" panose="020B0600070205080204" pitchFamily="34" charset="-128"/>
              </a:rPr>
            </a:br>
            <a:r>
              <a:rPr lang="en-US" altLang="en-US" dirty="0">
                <a:solidFill>
                  <a:schemeClr val="tx1"/>
                </a:solidFill>
                <a:ea typeface="ＭＳ Ｐゴシック" panose="020B0600070205080204" pitchFamily="34" charset="-128"/>
              </a:rPr>
              <a:t>in Cloud Computing - Big Picture</a:t>
            </a:r>
          </a:p>
        </p:txBody>
      </p:sp>
      <p:sp>
        <p:nvSpPr>
          <p:cNvPr id="49155" name="Content Placeholder 2">
            <a:extLst>
              <a:ext uri="{FF2B5EF4-FFF2-40B4-BE49-F238E27FC236}">
                <a16:creationId xmlns:a16="http://schemas.microsoft.com/office/drawing/2014/main" id="{4FE687C7-0D25-0F6F-E65A-5E4510DF4573}"/>
              </a:ext>
            </a:extLst>
          </p:cNvPr>
          <p:cNvSpPr>
            <a:spLocks noGrp="1"/>
          </p:cNvSpPr>
          <p:nvPr>
            <p:ph idx="1"/>
          </p:nvPr>
        </p:nvSpPr>
        <p:spPr/>
        <p:txBody>
          <a:bodyPr>
            <a:normAutofit/>
          </a:bodyPr>
          <a:lstStyle/>
          <a:p>
            <a:pPr eaLnBrk="1" hangingPunct="1"/>
            <a:r>
              <a:rPr lang="en-US" altLang="en-US" sz="2400" dirty="0">
                <a:ea typeface="ＭＳ Ｐゴシック" panose="020B0600070205080204" pitchFamily="34" charset="-128"/>
              </a:rPr>
              <a:t>Infrastructure Security</a:t>
            </a:r>
          </a:p>
          <a:p>
            <a:pPr eaLnBrk="1" hangingPunct="1"/>
            <a:r>
              <a:rPr lang="en-US" altLang="en-US" sz="2400" dirty="0">
                <a:ea typeface="ＭＳ Ｐゴシック" panose="020B0600070205080204" pitchFamily="34" charset="-128"/>
              </a:rPr>
              <a:t>Data Security and Storage</a:t>
            </a:r>
          </a:p>
          <a:p>
            <a:pPr eaLnBrk="1" hangingPunct="1"/>
            <a:r>
              <a:rPr lang="en-US" altLang="en-US" sz="2400" dirty="0">
                <a:ea typeface="ＭＳ Ｐゴシック" panose="020B0600070205080204" pitchFamily="34" charset="-128"/>
              </a:rPr>
              <a:t>Identity and Access Management (IAM)</a:t>
            </a:r>
          </a:p>
          <a:p>
            <a:pPr eaLnBrk="1" hangingPunct="1"/>
            <a:r>
              <a:rPr lang="en-US" altLang="en-US" sz="2400" dirty="0">
                <a:ea typeface="ＭＳ Ｐゴシック" panose="020B0600070205080204" pitchFamily="34" charset="-128"/>
              </a:rPr>
              <a:t>Privacy</a:t>
            </a:r>
          </a:p>
          <a:p>
            <a:pPr eaLnBrk="1" hangingPunct="1"/>
            <a:endParaRPr lang="en-US" altLang="en-US" sz="2400" dirty="0">
              <a:ea typeface="ＭＳ Ｐゴシック" panose="020B0600070205080204" pitchFamily="34" charset="-128"/>
            </a:endParaRPr>
          </a:p>
          <a:p>
            <a:pPr eaLnBrk="1" hangingPunct="1"/>
            <a:r>
              <a:rPr lang="en-US" altLang="en-US" sz="2400" dirty="0">
                <a:ea typeface="ＭＳ Ｐゴシック" panose="020B0600070205080204" pitchFamily="34" charset="-128"/>
              </a:rPr>
              <a:t>And more…</a:t>
            </a:r>
          </a:p>
        </p:txBody>
      </p:sp>
      <p:sp>
        <p:nvSpPr>
          <p:cNvPr id="49156" name="Slide Number Placeholder 3">
            <a:extLst>
              <a:ext uri="{FF2B5EF4-FFF2-40B4-BE49-F238E27FC236}">
                <a16:creationId xmlns:a16="http://schemas.microsoft.com/office/drawing/2014/main" id="{3A20B3ED-7419-4F7B-3C01-E055866CFC44}"/>
              </a:ext>
            </a:extLst>
          </p:cNvPr>
          <p:cNvSpPr>
            <a:spLocks noGrp="1"/>
          </p:cNvSpPr>
          <p:nvPr>
            <p:ph type="sldNum" sz="quarter" idx="4294967295"/>
          </p:nvPr>
        </p:nvSpPr>
        <p:spPr bwMode="auto">
          <a:xfrm>
            <a:off x="9297988" y="6035675"/>
            <a:ext cx="28940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DD04CE98-77F7-4BFD-8B09-6272953E942C}" type="slidenum">
              <a:rPr lang="en-US" altLang="en-US" sz="1200">
                <a:solidFill>
                  <a:srgbClr val="898989"/>
                </a:solidFill>
                <a:latin typeface="Calibri" panose="020F0502020204030204" pitchFamily="34" charset="0"/>
              </a:rPr>
              <a:pPr eaLnBrk="1" hangingPunct="1"/>
              <a:t>26</a:t>
            </a:fld>
            <a:endParaRPr lang="en-US" altLang="en-US" sz="1200">
              <a:solidFill>
                <a:srgbClr val="898989"/>
              </a:solidFill>
              <a:latin typeface="Calibri" panose="020F050202020403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5930E-1FEF-545A-401A-0DA9F6F9F280}"/>
              </a:ext>
            </a:extLst>
          </p:cNvPr>
          <p:cNvSpPr>
            <a:spLocks noGrp="1"/>
          </p:cNvSpPr>
          <p:nvPr>
            <p:ph type="title"/>
          </p:nvPr>
        </p:nvSpPr>
        <p:spPr/>
        <p:txBody>
          <a:bodyPr/>
          <a:lstStyle/>
          <a:p>
            <a:pPr eaLnBrk="1" hangingPunct="1"/>
            <a:r>
              <a:rPr lang="en-US" altLang="en-US" dirty="0">
                <a:solidFill>
                  <a:schemeClr val="tx1"/>
                </a:solidFill>
                <a:ea typeface="ＭＳ Ｐゴシック" panose="020B0600070205080204" pitchFamily="34" charset="-128"/>
              </a:rPr>
              <a:t>Infrastructure Security</a:t>
            </a:r>
          </a:p>
        </p:txBody>
      </p:sp>
      <p:sp>
        <p:nvSpPr>
          <p:cNvPr id="3" name="Content Placeholder 2">
            <a:extLst>
              <a:ext uri="{FF2B5EF4-FFF2-40B4-BE49-F238E27FC236}">
                <a16:creationId xmlns:a16="http://schemas.microsoft.com/office/drawing/2014/main" id="{6D4C483D-19F1-C20C-B5F3-BEE272FC90C7}"/>
              </a:ext>
            </a:extLst>
          </p:cNvPr>
          <p:cNvSpPr>
            <a:spLocks noGrp="1"/>
          </p:cNvSpPr>
          <p:nvPr>
            <p:ph idx="1"/>
          </p:nvPr>
        </p:nvSpPr>
        <p:spPr/>
        <p:txBody>
          <a:bodyPr>
            <a:normAutofit/>
          </a:bodyPr>
          <a:lstStyle/>
          <a:p>
            <a:pPr eaLnBrk="1" hangingPunct="1"/>
            <a:r>
              <a:rPr lang="en-US" altLang="en-US" sz="2400" dirty="0">
                <a:ea typeface="ＭＳ Ｐゴシック" panose="020B0600070205080204" pitchFamily="34" charset="-128"/>
              </a:rPr>
              <a:t>Network Level</a:t>
            </a:r>
          </a:p>
          <a:p>
            <a:pPr eaLnBrk="1" hangingPunct="1"/>
            <a:r>
              <a:rPr lang="en-US" altLang="en-US" sz="2400" dirty="0">
                <a:ea typeface="ＭＳ Ｐゴシック" panose="020B0600070205080204" pitchFamily="34" charset="-128"/>
              </a:rPr>
              <a:t>Host Level</a:t>
            </a:r>
          </a:p>
          <a:p>
            <a:pPr eaLnBrk="1" hangingPunct="1"/>
            <a:r>
              <a:rPr lang="en-US" altLang="en-US" sz="2400" dirty="0">
                <a:ea typeface="ＭＳ Ｐゴシック" panose="020B0600070205080204" pitchFamily="34" charset="-128"/>
              </a:rPr>
              <a:t>Application Level</a:t>
            </a:r>
          </a:p>
        </p:txBody>
      </p:sp>
      <p:sp>
        <p:nvSpPr>
          <p:cNvPr id="50180" name="Slide Number Placeholder 3">
            <a:extLst>
              <a:ext uri="{FF2B5EF4-FFF2-40B4-BE49-F238E27FC236}">
                <a16:creationId xmlns:a16="http://schemas.microsoft.com/office/drawing/2014/main" id="{16354284-C54F-B797-C77B-4AFCF134034D}"/>
              </a:ext>
            </a:extLst>
          </p:cNvPr>
          <p:cNvSpPr>
            <a:spLocks noGrp="1"/>
          </p:cNvSpPr>
          <p:nvPr>
            <p:ph type="sldNum" sz="quarter" idx="4294967295"/>
          </p:nvPr>
        </p:nvSpPr>
        <p:spPr bwMode="auto">
          <a:xfrm>
            <a:off x="9297988" y="6035675"/>
            <a:ext cx="28940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6557D5ED-5760-4339-ACF6-8F6AFC98D1C8}" type="slidenum">
              <a:rPr lang="en-US" altLang="en-US" sz="1200">
                <a:solidFill>
                  <a:srgbClr val="898989"/>
                </a:solidFill>
                <a:latin typeface="Calibri" panose="020F0502020204030204" pitchFamily="34" charset="0"/>
              </a:rPr>
              <a:pPr eaLnBrk="1" hangingPunct="1"/>
              <a:t>27</a:t>
            </a:fld>
            <a:endParaRPr lang="en-US" altLang="en-US" sz="1200">
              <a:solidFill>
                <a:srgbClr val="898989"/>
              </a:solidFill>
              <a:latin typeface="Calibri" panose="020F050202020403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30C88-EE51-9F32-8770-BEC60B9F03BE}"/>
              </a:ext>
            </a:extLst>
          </p:cNvPr>
          <p:cNvSpPr>
            <a:spLocks noGrp="1"/>
          </p:cNvSpPr>
          <p:nvPr>
            <p:ph type="title"/>
          </p:nvPr>
        </p:nvSpPr>
        <p:spPr/>
        <p:txBody>
          <a:bodyPr rtlCol="0"/>
          <a:lstStyle/>
          <a:p>
            <a:pPr>
              <a:defRPr/>
            </a:pPr>
            <a:r>
              <a:rPr lang="en-US" dirty="0">
                <a:ea typeface="+mj-ea"/>
              </a:rPr>
              <a:t>The Network Level</a:t>
            </a:r>
          </a:p>
        </p:txBody>
      </p:sp>
      <p:sp>
        <p:nvSpPr>
          <p:cNvPr id="51203" name="Content Placeholder 2">
            <a:extLst>
              <a:ext uri="{FF2B5EF4-FFF2-40B4-BE49-F238E27FC236}">
                <a16:creationId xmlns:a16="http://schemas.microsoft.com/office/drawing/2014/main" id="{48E1CF9B-959B-4580-C782-BF7458D0140D}"/>
              </a:ext>
            </a:extLst>
          </p:cNvPr>
          <p:cNvSpPr>
            <a:spLocks noGrp="1"/>
          </p:cNvSpPr>
          <p:nvPr>
            <p:ph idx="1"/>
          </p:nvPr>
        </p:nvSpPr>
        <p:spPr/>
        <p:txBody>
          <a:bodyPr>
            <a:normAutofit/>
          </a:bodyPr>
          <a:lstStyle/>
          <a:p>
            <a:pPr eaLnBrk="1" hangingPunct="1">
              <a:lnSpc>
                <a:spcPct val="90000"/>
              </a:lnSpc>
            </a:pPr>
            <a:r>
              <a:rPr lang="en-US" altLang="en-US" sz="2400" dirty="0">
                <a:ea typeface="ＭＳ Ｐゴシック" panose="020B0600070205080204" pitchFamily="34" charset="-128"/>
              </a:rPr>
              <a:t>Ensuring confidentiality and integrity of your organization’s data-in-transit to and from your public cloud provider</a:t>
            </a:r>
          </a:p>
          <a:p>
            <a:pPr eaLnBrk="1" hangingPunct="1">
              <a:lnSpc>
                <a:spcPct val="90000"/>
              </a:lnSpc>
            </a:pPr>
            <a:r>
              <a:rPr lang="en-US" altLang="en-US" sz="2400" dirty="0">
                <a:ea typeface="ＭＳ Ｐゴシック" panose="020B0600070205080204" pitchFamily="34" charset="-128"/>
              </a:rPr>
              <a:t>Ensuring proper access control (authentication, authorization, and auditing) to whatever resources you are using at your public cloud provider</a:t>
            </a:r>
          </a:p>
          <a:p>
            <a:pPr eaLnBrk="1" hangingPunct="1">
              <a:lnSpc>
                <a:spcPct val="90000"/>
              </a:lnSpc>
            </a:pPr>
            <a:r>
              <a:rPr lang="en-US" altLang="en-US" sz="2400" dirty="0">
                <a:ea typeface="ＭＳ Ｐゴシック" panose="020B0600070205080204" pitchFamily="34" charset="-128"/>
              </a:rPr>
              <a:t>Ensuring availability of the Internet-facing resources in a public cloud that are being used by your organization, or have been assigned to your organization by your public cloud providers</a:t>
            </a:r>
          </a:p>
          <a:p>
            <a:pPr eaLnBrk="1" hangingPunct="1">
              <a:lnSpc>
                <a:spcPct val="90000"/>
              </a:lnSpc>
            </a:pPr>
            <a:r>
              <a:rPr lang="en-US" altLang="en-US" sz="2400" dirty="0">
                <a:ea typeface="ＭＳ Ｐゴシック" panose="020B0600070205080204" pitchFamily="34" charset="-128"/>
              </a:rPr>
              <a:t>Replacing the established model of network zones and tiers with domains</a:t>
            </a:r>
          </a:p>
        </p:txBody>
      </p:sp>
      <p:sp>
        <p:nvSpPr>
          <p:cNvPr id="51204" name="Slide Number Placeholder 3">
            <a:extLst>
              <a:ext uri="{FF2B5EF4-FFF2-40B4-BE49-F238E27FC236}">
                <a16:creationId xmlns:a16="http://schemas.microsoft.com/office/drawing/2014/main" id="{FF6A13EB-40D1-5499-F9B1-4FC2FD356FDC}"/>
              </a:ext>
            </a:extLst>
          </p:cNvPr>
          <p:cNvSpPr>
            <a:spLocks noGrp="1"/>
          </p:cNvSpPr>
          <p:nvPr>
            <p:ph type="sldNum" sz="quarter" idx="4294967295"/>
          </p:nvPr>
        </p:nvSpPr>
        <p:spPr bwMode="auto">
          <a:xfrm>
            <a:off x="9297988" y="6035675"/>
            <a:ext cx="28940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9BAC4F26-4E9C-4500-9455-B3299973AA27}" type="slidenum">
              <a:rPr lang="en-US" altLang="en-US" sz="1200">
                <a:solidFill>
                  <a:srgbClr val="898989"/>
                </a:solidFill>
                <a:latin typeface="Calibri" panose="020F0502020204030204" pitchFamily="34" charset="0"/>
              </a:rPr>
              <a:pPr eaLnBrk="1" hangingPunct="1"/>
              <a:t>28</a:t>
            </a:fld>
            <a:endParaRPr lang="en-US" altLang="en-US" sz="1200">
              <a:solidFill>
                <a:srgbClr val="898989"/>
              </a:solidFill>
              <a:latin typeface="Calibri" panose="020F050202020403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6EC85-0EAC-58BD-3439-30595E6E39AA}"/>
              </a:ext>
            </a:extLst>
          </p:cNvPr>
          <p:cNvSpPr>
            <a:spLocks noGrp="1"/>
          </p:cNvSpPr>
          <p:nvPr>
            <p:ph type="title"/>
          </p:nvPr>
        </p:nvSpPr>
        <p:spPr/>
        <p:txBody>
          <a:bodyPr/>
          <a:lstStyle/>
          <a:p>
            <a:pPr eaLnBrk="1" hangingPunct="1"/>
            <a:r>
              <a:rPr lang="en-US" altLang="en-US" dirty="0">
                <a:solidFill>
                  <a:schemeClr val="tx1"/>
                </a:solidFill>
                <a:ea typeface="ＭＳ Ｐゴシック" panose="020B0600070205080204" pitchFamily="34" charset="-128"/>
              </a:rPr>
              <a:t>The Network Level - Mitigation</a:t>
            </a:r>
          </a:p>
        </p:txBody>
      </p:sp>
      <p:sp>
        <p:nvSpPr>
          <p:cNvPr id="52227" name="Content Placeholder 2">
            <a:extLst>
              <a:ext uri="{FF2B5EF4-FFF2-40B4-BE49-F238E27FC236}">
                <a16:creationId xmlns:a16="http://schemas.microsoft.com/office/drawing/2014/main" id="{9F30A3AB-4FC5-30C9-B6E8-95E9EEB4E04C}"/>
              </a:ext>
            </a:extLst>
          </p:cNvPr>
          <p:cNvSpPr>
            <a:spLocks noGrp="1"/>
          </p:cNvSpPr>
          <p:nvPr>
            <p:ph idx="1"/>
          </p:nvPr>
        </p:nvSpPr>
        <p:spPr/>
        <p:txBody>
          <a:bodyPr>
            <a:normAutofit/>
          </a:bodyPr>
          <a:lstStyle/>
          <a:p>
            <a:pPr eaLnBrk="1" hangingPunct="1"/>
            <a:r>
              <a:rPr lang="en-US" altLang="en-US" sz="2400" dirty="0">
                <a:ea typeface="ＭＳ Ｐゴシック" panose="020B0600070205080204" pitchFamily="34" charset="-128"/>
              </a:rPr>
              <a:t>Note that network-level risks exist regardless of what aspects of “cloud computing” services are being used </a:t>
            </a:r>
          </a:p>
          <a:p>
            <a:pPr eaLnBrk="1" hangingPunct="1"/>
            <a:r>
              <a:rPr lang="en-US" altLang="en-US" sz="2400" dirty="0">
                <a:ea typeface="ＭＳ Ｐゴシック" panose="020B0600070205080204" pitchFamily="34" charset="-128"/>
              </a:rPr>
              <a:t>The primary determination of risk level is therefore not which *</a:t>
            </a:r>
            <a:r>
              <a:rPr lang="en-US" altLang="en-US" sz="2400" dirty="0" err="1">
                <a:ea typeface="ＭＳ Ｐゴシック" panose="020B0600070205080204" pitchFamily="34" charset="-128"/>
              </a:rPr>
              <a:t>aaS</a:t>
            </a:r>
            <a:r>
              <a:rPr lang="en-US" altLang="en-US" sz="2400" dirty="0">
                <a:ea typeface="ＭＳ Ｐゴシック" panose="020B0600070205080204" pitchFamily="34" charset="-128"/>
              </a:rPr>
              <a:t> is being used, </a:t>
            </a:r>
          </a:p>
          <a:p>
            <a:pPr eaLnBrk="1" hangingPunct="1"/>
            <a:r>
              <a:rPr lang="en-US" altLang="en-US" sz="2400" dirty="0">
                <a:ea typeface="ＭＳ Ｐゴシック" panose="020B0600070205080204" pitchFamily="34" charset="-128"/>
              </a:rPr>
              <a:t>But rather whether your organization intends to use or is using a public, private, or hybrid cloud. </a:t>
            </a:r>
          </a:p>
        </p:txBody>
      </p:sp>
      <p:sp>
        <p:nvSpPr>
          <p:cNvPr id="52228" name="Slide Number Placeholder 3">
            <a:extLst>
              <a:ext uri="{FF2B5EF4-FFF2-40B4-BE49-F238E27FC236}">
                <a16:creationId xmlns:a16="http://schemas.microsoft.com/office/drawing/2014/main" id="{8E67F2D9-AF7C-5314-5E54-E63C891186A6}"/>
              </a:ext>
            </a:extLst>
          </p:cNvPr>
          <p:cNvSpPr>
            <a:spLocks noGrp="1"/>
          </p:cNvSpPr>
          <p:nvPr>
            <p:ph type="sldNum" sz="quarter" idx="4294967295"/>
          </p:nvPr>
        </p:nvSpPr>
        <p:spPr bwMode="auto">
          <a:xfrm>
            <a:off x="9297988" y="6035675"/>
            <a:ext cx="28940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2BE53FAE-9CCE-4FFA-9534-E0F0944D55C4}" type="slidenum">
              <a:rPr lang="en-US" altLang="en-US" sz="1200">
                <a:solidFill>
                  <a:srgbClr val="898989"/>
                </a:solidFill>
                <a:latin typeface="Calibri" panose="020F0502020204030204" pitchFamily="34" charset="0"/>
              </a:rPr>
              <a:pPr eaLnBrk="1" hangingPunct="1"/>
              <a:t>29</a:t>
            </a:fld>
            <a:endParaRPr lang="en-US" altLang="en-US" sz="1200">
              <a:solidFill>
                <a:srgbClr val="898989"/>
              </a:solidFill>
              <a:latin typeface="Calibri" panose="020F0502020204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ED34CF4-0FDC-D8E5-F840-4A19D78B7ACF}"/>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Cloud Computing</a:t>
            </a:r>
          </a:p>
        </p:txBody>
      </p:sp>
      <p:sp>
        <p:nvSpPr>
          <p:cNvPr id="18435" name="Rectangle 3">
            <a:extLst>
              <a:ext uri="{FF2B5EF4-FFF2-40B4-BE49-F238E27FC236}">
                <a16:creationId xmlns:a16="http://schemas.microsoft.com/office/drawing/2014/main" id="{515068BB-1EEC-9ACD-0D4B-30B59CC5CE17}"/>
              </a:ext>
            </a:extLst>
          </p:cNvPr>
          <p:cNvSpPr>
            <a:spLocks noGrp="1" noChangeArrowheads="1"/>
          </p:cNvSpPr>
          <p:nvPr>
            <p:ph idx="1"/>
          </p:nvPr>
        </p:nvSpPr>
        <p:spPr/>
        <p:txBody>
          <a:bodyPr>
            <a:normAutofit/>
          </a:bodyPr>
          <a:lstStyle/>
          <a:p>
            <a:pPr eaLnBrk="1" hangingPunct="1">
              <a:lnSpc>
                <a:spcPct val="80000"/>
              </a:lnSpc>
            </a:pPr>
            <a:r>
              <a:rPr lang="en-US" altLang="en-US" sz="2000" dirty="0">
                <a:ea typeface="ＭＳ Ｐゴシック" panose="020B0600070205080204" pitchFamily="34" charset="-128"/>
              </a:rPr>
              <a:t>Features</a:t>
            </a:r>
          </a:p>
          <a:p>
            <a:pPr lvl="1" eaLnBrk="1" hangingPunct="1">
              <a:lnSpc>
                <a:spcPct val="80000"/>
              </a:lnSpc>
            </a:pPr>
            <a:r>
              <a:rPr lang="en-US" altLang="en-US" sz="2000" dirty="0">
                <a:ea typeface="ＭＳ Ｐゴシック" panose="020B0600070205080204" pitchFamily="34" charset="-128"/>
              </a:rPr>
              <a:t>Use of internet-based services to support business process</a:t>
            </a:r>
          </a:p>
          <a:p>
            <a:pPr lvl="1" eaLnBrk="1" hangingPunct="1">
              <a:lnSpc>
                <a:spcPct val="80000"/>
              </a:lnSpc>
            </a:pPr>
            <a:r>
              <a:rPr lang="en-US" altLang="en-US" sz="2000" dirty="0">
                <a:ea typeface="ＭＳ Ｐゴシック" panose="020B0600070205080204" pitchFamily="34" charset="-128"/>
              </a:rPr>
              <a:t>Rent IT-services on a utility-like basis</a:t>
            </a:r>
          </a:p>
          <a:p>
            <a:pPr eaLnBrk="1" hangingPunct="1">
              <a:lnSpc>
                <a:spcPct val="80000"/>
              </a:lnSpc>
            </a:pPr>
            <a:r>
              <a:rPr lang="en-US" altLang="en-US" sz="2000" dirty="0">
                <a:ea typeface="ＭＳ Ｐゴシック" panose="020B0600070205080204" pitchFamily="34" charset="-128"/>
              </a:rPr>
              <a:t>Attributes</a:t>
            </a:r>
          </a:p>
          <a:p>
            <a:pPr lvl="1" eaLnBrk="1" hangingPunct="1">
              <a:lnSpc>
                <a:spcPct val="80000"/>
              </a:lnSpc>
            </a:pPr>
            <a:r>
              <a:rPr lang="en-US" altLang="en-US" sz="2000" dirty="0">
                <a:ea typeface="ＭＳ Ｐゴシック" panose="020B0600070205080204" pitchFamily="34" charset="-128"/>
              </a:rPr>
              <a:t>Rapid deployment</a:t>
            </a:r>
          </a:p>
          <a:p>
            <a:pPr lvl="1" eaLnBrk="1" hangingPunct="1">
              <a:lnSpc>
                <a:spcPct val="80000"/>
              </a:lnSpc>
            </a:pPr>
            <a:r>
              <a:rPr lang="en-US" altLang="en-US" sz="2000" dirty="0">
                <a:ea typeface="ＭＳ Ｐゴシック" panose="020B0600070205080204" pitchFamily="34" charset="-128"/>
              </a:rPr>
              <a:t>Low startup costs/ capital investments</a:t>
            </a:r>
          </a:p>
          <a:p>
            <a:pPr lvl="1" eaLnBrk="1" hangingPunct="1">
              <a:lnSpc>
                <a:spcPct val="80000"/>
              </a:lnSpc>
            </a:pPr>
            <a:r>
              <a:rPr lang="en-US" altLang="en-US" sz="2000" dirty="0">
                <a:ea typeface="ＭＳ Ｐゴシック" panose="020B0600070205080204" pitchFamily="34" charset="-128"/>
              </a:rPr>
              <a:t>Costs based on usage or subscription</a:t>
            </a:r>
          </a:p>
          <a:p>
            <a:pPr lvl="1" eaLnBrk="1" hangingPunct="1">
              <a:lnSpc>
                <a:spcPct val="80000"/>
              </a:lnSpc>
            </a:pPr>
            <a:r>
              <a:rPr lang="en-US" altLang="en-US" sz="2000" dirty="0">
                <a:ea typeface="ＭＳ Ｐゴシック" panose="020B0600070205080204" pitchFamily="34" charset="-128"/>
              </a:rPr>
              <a:t>Multi-tenant sharing of services/ resources</a:t>
            </a:r>
          </a:p>
          <a:p>
            <a:pPr eaLnBrk="1" hangingPunct="1">
              <a:lnSpc>
                <a:spcPct val="80000"/>
              </a:lnSpc>
            </a:pPr>
            <a:r>
              <a:rPr lang="en-US" altLang="en-US" sz="2000" dirty="0">
                <a:ea typeface="ＭＳ Ｐゴシック" panose="020B0600070205080204" pitchFamily="34" charset="-128"/>
              </a:rPr>
              <a:t>“Cloud computing is a compilation of existing techniques and technologies, packaged within a new infrastructure paradigm that offers improved scalability, elasticity, business agility, faster startup time, reduced management costs, and just-in-time availability of resources”</a:t>
            </a:r>
          </a:p>
          <a:p>
            <a:pPr eaLnBrk="1" hangingPunct="1">
              <a:lnSpc>
                <a:spcPct val="80000"/>
              </a:lnSpc>
            </a:pPr>
            <a:endParaRPr lang="en-US" altLang="en-US" sz="1800" dirty="0">
              <a:ea typeface="ＭＳ Ｐゴシック" panose="020B0600070205080204" pitchFamily="34" charset="-12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A5A0D-79B2-0C5B-92CF-B630AB2E2554}"/>
              </a:ext>
            </a:extLst>
          </p:cNvPr>
          <p:cNvSpPr>
            <a:spLocks noGrp="1"/>
          </p:cNvSpPr>
          <p:nvPr>
            <p:ph type="title"/>
          </p:nvPr>
        </p:nvSpPr>
        <p:spPr/>
        <p:txBody>
          <a:bodyPr/>
          <a:lstStyle/>
          <a:p>
            <a:pPr eaLnBrk="1" hangingPunct="1"/>
            <a:r>
              <a:rPr lang="en-US" altLang="en-US" dirty="0">
                <a:solidFill>
                  <a:schemeClr val="tx1"/>
                </a:solidFill>
                <a:ea typeface="ＭＳ Ｐゴシック" panose="020B0600070205080204" pitchFamily="34" charset="-128"/>
              </a:rPr>
              <a:t>The Host Level</a:t>
            </a:r>
          </a:p>
        </p:txBody>
      </p:sp>
      <p:sp>
        <p:nvSpPr>
          <p:cNvPr id="3" name="Content Placeholder 2">
            <a:extLst>
              <a:ext uri="{FF2B5EF4-FFF2-40B4-BE49-F238E27FC236}">
                <a16:creationId xmlns:a16="http://schemas.microsoft.com/office/drawing/2014/main" id="{05E3EFC9-33AE-4728-4073-F8DFA717E6CB}"/>
              </a:ext>
            </a:extLst>
          </p:cNvPr>
          <p:cNvSpPr>
            <a:spLocks noGrp="1"/>
          </p:cNvSpPr>
          <p:nvPr>
            <p:ph idx="1"/>
          </p:nvPr>
        </p:nvSpPr>
        <p:spPr/>
        <p:txBody>
          <a:bodyPr rtlCol="0">
            <a:normAutofit/>
          </a:bodyPr>
          <a:lstStyle/>
          <a:p>
            <a:pPr>
              <a:defRPr/>
            </a:pPr>
            <a:r>
              <a:rPr lang="en-US" sz="2400" dirty="0">
                <a:ea typeface="+mn-ea"/>
                <a:cs typeface="+mn-cs"/>
              </a:rPr>
              <a:t>SaaS/PaaS</a:t>
            </a:r>
          </a:p>
          <a:p>
            <a:pPr lvl="1">
              <a:defRPr/>
            </a:pPr>
            <a:r>
              <a:rPr lang="en-US" sz="2400" dirty="0">
                <a:ea typeface="+mn-ea"/>
              </a:rPr>
              <a:t>Both the PaaS and SaaS platforms abstract and hide the host OS from end users</a:t>
            </a:r>
          </a:p>
          <a:p>
            <a:pPr lvl="1">
              <a:defRPr/>
            </a:pPr>
            <a:r>
              <a:rPr lang="en-US" sz="2400" dirty="0">
                <a:ea typeface="+mn-ea"/>
              </a:rPr>
              <a:t>Host security responsibilities are transferred to the CSP (Cloud Service Provider)</a:t>
            </a:r>
          </a:p>
          <a:p>
            <a:pPr lvl="2">
              <a:defRPr/>
            </a:pPr>
            <a:r>
              <a:rPr lang="en-US" sz="2400" dirty="0">
                <a:ea typeface="+mn-ea"/>
              </a:rPr>
              <a:t>You do not have to worry about protecting hosts</a:t>
            </a:r>
          </a:p>
          <a:p>
            <a:pPr lvl="1">
              <a:defRPr/>
            </a:pPr>
            <a:r>
              <a:rPr lang="en-US" sz="2400" dirty="0">
                <a:ea typeface="+mn-ea"/>
              </a:rPr>
              <a:t>However, as a customer, you still own the risk of managing information hosted in the cloud services. </a:t>
            </a:r>
          </a:p>
        </p:txBody>
      </p:sp>
      <p:sp>
        <p:nvSpPr>
          <p:cNvPr id="53252" name="Slide Number Placeholder 3">
            <a:extLst>
              <a:ext uri="{FF2B5EF4-FFF2-40B4-BE49-F238E27FC236}">
                <a16:creationId xmlns:a16="http://schemas.microsoft.com/office/drawing/2014/main" id="{0623F499-40FD-6032-E169-3808CD65B693}"/>
              </a:ext>
            </a:extLst>
          </p:cNvPr>
          <p:cNvSpPr>
            <a:spLocks noGrp="1"/>
          </p:cNvSpPr>
          <p:nvPr>
            <p:ph type="sldNum" sz="quarter" idx="4294967295"/>
          </p:nvPr>
        </p:nvSpPr>
        <p:spPr bwMode="auto">
          <a:xfrm>
            <a:off x="9297988" y="6035675"/>
            <a:ext cx="28940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875EF90F-7833-4D22-B5D5-3154DD1F721D}" type="slidenum">
              <a:rPr lang="en-US" altLang="en-US" sz="1200">
                <a:solidFill>
                  <a:srgbClr val="898989"/>
                </a:solidFill>
                <a:latin typeface="Calibri" panose="020F0502020204030204" pitchFamily="34" charset="0"/>
              </a:rPr>
              <a:pPr eaLnBrk="1" hangingPunct="1"/>
              <a:t>30</a:t>
            </a:fld>
            <a:endParaRPr lang="en-US" altLang="en-US" sz="1200">
              <a:solidFill>
                <a:srgbClr val="898989"/>
              </a:solidFill>
              <a:latin typeface="Calibri" panose="020F050202020403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ADA2F-5665-39FE-80CA-34DCDBE5A9DB}"/>
              </a:ext>
            </a:extLst>
          </p:cNvPr>
          <p:cNvSpPr>
            <a:spLocks noGrp="1"/>
          </p:cNvSpPr>
          <p:nvPr>
            <p:ph type="title"/>
          </p:nvPr>
        </p:nvSpPr>
        <p:spPr/>
        <p:txBody>
          <a:bodyPr/>
          <a:lstStyle/>
          <a:p>
            <a:pPr eaLnBrk="1" hangingPunct="1"/>
            <a:r>
              <a:rPr lang="en-US" altLang="en-US" dirty="0">
                <a:solidFill>
                  <a:schemeClr val="tx1"/>
                </a:solidFill>
                <a:ea typeface="ＭＳ Ｐゴシック" panose="020B0600070205080204" pitchFamily="34" charset="-128"/>
              </a:rPr>
              <a:t>The Host Level (cont.)</a:t>
            </a:r>
          </a:p>
        </p:txBody>
      </p:sp>
      <p:sp>
        <p:nvSpPr>
          <p:cNvPr id="55299" name="Content Placeholder 2">
            <a:extLst>
              <a:ext uri="{FF2B5EF4-FFF2-40B4-BE49-F238E27FC236}">
                <a16:creationId xmlns:a16="http://schemas.microsoft.com/office/drawing/2014/main" id="{AC1A7618-F12A-0F0D-76F3-FB109AF66342}"/>
              </a:ext>
            </a:extLst>
          </p:cNvPr>
          <p:cNvSpPr>
            <a:spLocks noGrp="1"/>
          </p:cNvSpPr>
          <p:nvPr>
            <p:ph idx="1"/>
          </p:nvPr>
        </p:nvSpPr>
        <p:spPr/>
        <p:txBody>
          <a:bodyPr>
            <a:normAutofit lnSpcReduction="10000"/>
          </a:bodyPr>
          <a:lstStyle/>
          <a:p>
            <a:pPr eaLnBrk="1" hangingPunct="1">
              <a:lnSpc>
                <a:spcPct val="90000"/>
              </a:lnSpc>
            </a:pPr>
            <a:r>
              <a:rPr lang="en-US" altLang="en-US" sz="2000" dirty="0">
                <a:ea typeface="ＭＳ Ｐゴシック" panose="020B0600070205080204" pitchFamily="34" charset="-128"/>
              </a:rPr>
              <a:t>IaaS Host Security</a:t>
            </a:r>
          </a:p>
          <a:p>
            <a:pPr lvl="1" eaLnBrk="1" hangingPunct="1">
              <a:lnSpc>
                <a:spcPct val="90000"/>
              </a:lnSpc>
            </a:pPr>
            <a:r>
              <a:rPr lang="en-US" altLang="en-US" sz="2000" dirty="0">
                <a:ea typeface="ＭＳ Ｐゴシック" panose="020B0600070205080204" pitchFamily="34" charset="-128"/>
              </a:rPr>
              <a:t>Virtualization Software Security</a:t>
            </a:r>
          </a:p>
          <a:p>
            <a:pPr lvl="2" eaLnBrk="1" hangingPunct="1">
              <a:lnSpc>
                <a:spcPct val="90000"/>
              </a:lnSpc>
            </a:pPr>
            <a:r>
              <a:rPr lang="en-US" altLang="en-US" sz="1700" dirty="0">
                <a:ea typeface="ＭＳ Ｐゴシック" panose="020B0600070205080204" pitchFamily="34" charset="-128"/>
              </a:rPr>
              <a:t>Hypervisor (also called Virtual Machine Manager (VMM)) security is a key</a:t>
            </a:r>
          </a:p>
          <a:p>
            <a:pPr lvl="3" eaLnBrk="1" hangingPunct="1">
              <a:lnSpc>
                <a:spcPct val="90000"/>
              </a:lnSpc>
            </a:pPr>
            <a:r>
              <a:rPr lang="en-US" altLang="en-US" sz="1700" dirty="0">
                <a:ea typeface="ＭＳ Ｐゴシック" panose="020B0600070205080204" pitchFamily="34" charset="-128"/>
              </a:rPr>
              <a:t>a small application that runs on top of the physical machine H/W layer</a:t>
            </a:r>
          </a:p>
          <a:p>
            <a:pPr lvl="3" eaLnBrk="1" hangingPunct="1">
              <a:lnSpc>
                <a:spcPct val="90000"/>
              </a:lnSpc>
            </a:pPr>
            <a:r>
              <a:rPr lang="en-US" altLang="en-US" sz="1700" dirty="0">
                <a:ea typeface="ＭＳ Ｐゴシック" panose="020B0600070205080204" pitchFamily="34" charset="-128"/>
              </a:rPr>
              <a:t>implements and manages the virtual CPU, virtual memory, event channels, and memory shared by the resident VMs</a:t>
            </a:r>
          </a:p>
          <a:p>
            <a:pPr lvl="3" eaLnBrk="1" hangingPunct="1">
              <a:lnSpc>
                <a:spcPct val="90000"/>
              </a:lnSpc>
            </a:pPr>
            <a:r>
              <a:rPr lang="en-US" altLang="en-US" sz="1700" dirty="0">
                <a:ea typeface="ＭＳ Ｐゴシック" panose="020B0600070205080204" pitchFamily="34" charset="-128"/>
              </a:rPr>
              <a:t>Also controls I/O and memory access to devices.</a:t>
            </a:r>
          </a:p>
          <a:p>
            <a:pPr lvl="2" eaLnBrk="1" hangingPunct="1">
              <a:lnSpc>
                <a:spcPct val="90000"/>
              </a:lnSpc>
            </a:pPr>
            <a:r>
              <a:rPr lang="en-US" altLang="en-US" sz="1700" dirty="0">
                <a:ea typeface="ＭＳ Ｐゴシック" panose="020B0600070205080204" pitchFamily="34" charset="-128"/>
              </a:rPr>
              <a:t>Bigger problem in multitenant architectures</a:t>
            </a:r>
          </a:p>
          <a:p>
            <a:pPr lvl="1" eaLnBrk="1" hangingPunct="1">
              <a:lnSpc>
                <a:spcPct val="90000"/>
              </a:lnSpc>
            </a:pPr>
            <a:r>
              <a:rPr lang="en-US" altLang="en-US" sz="2000" dirty="0">
                <a:ea typeface="ＭＳ Ｐゴシック" panose="020B0600070205080204" pitchFamily="34" charset="-128"/>
              </a:rPr>
              <a:t>Customer guest OS or Virtual Server Security</a:t>
            </a:r>
          </a:p>
          <a:p>
            <a:pPr lvl="2" eaLnBrk="1" hangingPunct="1">
              <a:lnSpc>
                <a:spcPct val="90000"/>
              </a:lnSpc>
            </a:pPr>
            <a:r>
              <a:rPr lang="en-US" altLang="en-US" sz="1700" dirty="0">
                <a:ea typeface="ＭＳ Ｐゴシック" panose="020B0600070205080204" pitchFamily="34" charset="-128"/>
              </a:rPr>
              <a:t>The virtual instance of an OS </a:t>
            </a:r>
          </a:p>
          <a:p>
            <a:pPr lvl="2" eaLnBrk="1" hangingPunct="1">
              <a:lnSpc>
                <a:spcPct val="90000"/>
              </a:lnSpc>
            </a:pPr>
            <a:r>
              <a:rPr lang="en-US" altLang="en-US" sz="1700" dirty="0">
                <a:ea typeface="ＭＳ Ｐゴシック" panose="020B0600070205080204" pitchFamily="34" charset="-128"/>
              </a:rPr>
              <a:t>Vulnerabilities have appeared in virtual instance of an OS </a:t>
            </a:r>
          </a:p>
          <a:p>
            <a:pPr lvl="2" eaLnBrk="1" hangingPunct="1">
              <a:lnSpc>
                <a:spcPct val="90000"/>
              </a:lnSpc>
            </a:pPr>
            <a:r>
              <a:rPr lang="en-US" altLang="en-US" sz="1700" dirty="0">
                <a:ea typeface="ＭＳ Ｐゴシック" panose="020B0600070205080204" pitchFamily="34" charset="-128"/>
              </a:rPr>
              <a:t>e.g., VMWare, Xen, and Microsoft’s Virtual PC and Virtual Server</a:t>
            </a:r>
          </a:p>
          <a:p>
            <a:pPr lvl="2" eaLnBrk="1" hangingPunct="1">
              <a:lnSpc>
                <a:spcPct val="90000"/>
              </a:lnSpc>
            </a:pPr>
            <a:r>
              <a:rPr lang="en-US" altLang="en-US" sz="1700" dirty="0">
                <a:ea typeface="ＭＳ Ｐゴシック" panose="020B0600070205080204" pitchFamily="34" charset="-128"/>
              </a:rPr>
              <a:t>Customers have full access to virtual servers.</a:t>
            </a:r>
          </a:p>
          <a:p>
            <a:pPr lvl="2" eaLnBrk="1" hangingPunct="1">
              <a:lnSpc>
                <a:spcPct val="90000"/>
              </a:lnSpc>
            </a:pPr>
            <a:endParaRPr lang="en-US" altLang="en-US" sz="1700" dirty="0">
              <a:solidFill>
                <a:srgbClr val="1E1C11"/>
              </a:solidFill>
              <a:ea typeface="ＭＳ Ｐゴシック" panose="020B0600070205080204" pitchFamily="34" charset="-128"/>
            </a:endParaRPr>
          </a:p>
          <a:p>
            <a:pPr eaLnBrk="1" hangingPunct="1">
              <a:lnSpc>
                <a:spcPct val="90000"/>
              </a:lnSpc>
            </a:pPr>
            <a:endParaRPr lang="en-US" altLang="en-US" sz="2000" dirty="0">
              <a:solidFill>
                <a:srgbClr val="1E1C11"/>
              </a:solidFill>
              <a:ea typeface="ＭＳ Ｐゴシック" panose="020B0600070205080204" pitchFamily="34" charset="-128"/>
            </a:endParaRPr>
          </a:p>
        </p:txBody>
      </p:sp>
      <p:sp>
        <p:nvSpPr>
          <p:cNvPr id="55300" name="Slide Number Placeholder 3">
            <a:extLst>
              <a:ext uri="{FF2B5EF4-FFF2-40B4-BE49-F238E27FC236}">
                <a16:creationId xmlns:a16="http://schemas.microsoft.com/office/drawing/2014/main" id="{20FB72C7-4274-1718-B976-093AAE1A45C5}"/>
              </a:ext>
            </a:extLst>
          </p:cNvPr>
          <p:cNvSpPr>
            <a:spLocks noGrp="1"/>
          </p:cNvSpPr>
          <p:nvPr>
            <p:ph type="sldNum" sz="quarter" idx="4294967295"/>
          </p:nvPr>
        </p:nvSpPr>
        <p:spPr bwMode="auto">
          <a:xfrm>
            <a:off x="9297988" y="6035675"/>
            <a:ext cx="28940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212D031E-0152-486B-BB71-1495730B7008}" type="slidenum">
              <a:rPr lang="en-US" altLang="en-US" sz="1200">
                <a:solidFill>
                  <a:srgbClr val="898989"/>
                </a:solidFill>
                <a:latin typeface="Calibri" panose="020F0502020204030204" pitchFamily="34" charset="0"/>
              </a:rPr>
              <a:pPr eaLnBrk="1" hangingPunct="1"/>
              <a:t>31</a:t>
            </a:fld>
            <a:endParaRPr lang="en-US" altLang="en-US" sz="1200">
              <a:solidFill>
                <a:srgbClr val="898989"/>
              </a:solidFill>
              <a:latin typeface="Calibri" panose="020F0502020204030204" pitchFamily="34" charset="0"/>
            </a:endParaRPr>
          </a:p>
        </p:txBody>
      </p:sp>
      <p:pic>
        <p:nvPicPr>
          <p:cNvPr id="5" name="Picture 4" descr="hypervisor2.PNG">
            <a:extLst>
              <a:ext uri="{FF2B5EF4-FFF2-40B4-BE49-F238E27FC236}">
                <a16:creationId xmlns:a16="http://schemas.microsoft.com/office/drawing/2014/main" id="{28657FC2-7EDF-EC7E-E653-B80C834F637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66900" y="283369"/>
            <a:ext cx="845820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155C7-DD17-0767-AF91-272C690C5246}"/>
              </a:ext>
            </a:extLst>
          </p:cNvPr>
          <p:cNvSpPr>
            <a:spLocks noGrp="1"/>
          </p:cNvSpPr>
          <p:nvPr>
            <p:ph type="title"/>
          </p:nvPr>
        </p:nvSpPr>
        <p:spPr/>
        <p:txBody>
          <a:bodyPr/>
          <a:lstStyle/>
          <a:p>
            <a:pPr eaLnBrk="1" hangingPunct="1"/>
            <a:r>
              <a:rPr lang="en-US" altLang="en-US" dirty="0">
                <a:solidFill>
                  <a:schemeClr val="tx1"/>
                </a:solidFill>
                <a:ea typeface="ＭＳ Ｐゴシック" panose="020B0600070205080204" pitchFamily="34" charset="-128"/>
              </a:rPr>
              <a:t> Case study: Amazon's EC2 infrastructure </a:t>
            </a:r>
          </a:p>
        </p:txBody>
      </p:sp>
      <p:sp>
        <p:nvSpPr>
          <p:cNvPr id="56323" name="Content Placeholder 2">
            <a:extLst>
              <a:ext uri="{FF2B5EF4-FFF2-40B4-BE49-F238E27FC236}">
                <a16:creationId xmlns:a16="http://schemas.microsoft.com/office/drawing/2014/main" id="{FE3C6226-ABE8-5FB0-BC05-7D818783E58A}"/>
              </a:ext>
            </a:extLst>
          </p:cNvPr>
          <p:cNvSpPr>
            <a:spLocks noGrp="1"/>
          </p:cNvSpPr>
          <p:nvPr>
            <p:ph idx="1"/>
          </p:nvPr>
        </p:nvSpPr>
        <p:spPr/>
        <p:txBody>
          <a:bodyPr/>
          <a:lstStyle/>
          <a:p>
            <a:pPr eaLnBrk="1" hangingPunct="1">
              <a:lnSpc>
                <a:spcPct val="80000"/>
              </a:lnSpc>
            </a:pPr>
            <a:r>
              <a:rPr lang="en-US" altLang="en-US" sz="2000" dirty="0">
                <a:ea typeface="ＭＳ Ｐゴシック" panose="020B0600070205080204" pitchFamily="34" charset="-128"/>
              </a:rPr>
              <a:t>“Hey, You, Get Off of My Cloud: Exploring Information Leakage in Third-Party Compute Clouds” </a:t>
            </a:r>
          </a:p>
          <a:p>
            <a:pPr lvl="1" eaLnBrk="1" hangingPunct="1">
              <a:lnSpc>
                <a:spcPct val="80000"/>
              </a:lnSpc>
            </a:pPr>
            <a:r>
              <a:rPr lang="en-US" altLang="en-US" sz="2000" dirty="0">
                <a:ea typeface="ＭＳ Ｐゴシック" panose="020B0600070205080204" pitchFamily="34" charset="-128"/>
              </a:rPr>
              <a:t>Multiple VMs of different organizations with virtual boundaries separating each VM can run within one physical server</a:t>
            </a:r>
          </a:p>
          <a:p>
            <a:pPr lvl="1" eaLnBrk="1" hangingPunct="1">
              <a:lnSpc>
                <a:spcPct val="80000"/>
              </a:lnSpc>
            </a:pPr>
            <a:r>
              <a:rPr lang="en-US" altLang="en-US" sz="2000" dirty="0">
                <a:ea typeface="ＭＳ Ｐゴシック" panose="020B0600070205080204" pitchFamily="34" charset="-128"/>
              </a:rPr>
              <a:t>"virtual machines" still have internet protocol, or IP, addresses, visible to anyone within the cloud. </a:t>
            </a:r>
          </a:p>
          <a:p>
            <a:pPr lvl="1" eaLnBrk="1" hangingPunct="1">
              <a:lnSpc>
                <a:spcPct val="80000"/>
              </a:lnSpc>
            </a:pPr>
            <a:r>
              <a:rPr lang="en-US" altLang="en-US" sz="2000" dirty="0">
                <a:ea typeface="ＭＳ Ｐゴシック" panose="020B0600070205080204" pitchFamily="34" charset="-128"/>
              </a:rPr>
              <a:t>VMs located on the same physical server tend to have IP addresses that are close to each other and are assigned at the same time </a:t>
            </a:r>
          </a:p>
          <a:p>
            <a:pPr lvl="1" eaLnBrk="1" hangingPunct="1">
              <a:lnSpc>
                <a:spcPct val="80000"/>
              </a:lnSpc>
            </a:pPr>
            <a:r>
              <a:rPr lang="en-US" altLang="en-US" sz="2000" dirty="0">
                <a:ea typeface="ＭＳ Ｐゴシック" panose="020B0600070205080204" pitchFamily="34" charset="-128"/>
              </a:rPr>
              <a:t>An attacker can set up lots of his own virtual machines, look at their IP addresses, and figure out which one shares the same physical resources as an intended target</a:t>
            </a:r>
          </a:p>
          <a:p>
            <a:pPr lvl="1" eaLnBrk="1" hangingPunct="1">
              <a:lnSpc>
                <a:spcPct val="80000"/>
              </a:lnSpc>
            </a:pPr>
            <a:r>
              <a:rPr lang="en-US" altLang="en-US" sz="2000" dirty="0">
                <a:ea typeface="ＭＳ Ｐゴシック" panose="020B0600070205080204" pitchFamily="34" charset="-128"/>
              </a:rPr>
              <a:t>Once the malicious virtual machine is placed on the same server as its target, it is possible to carefully monitor how access to resources fluctuates and thereby potentially glean sensitive information about the victim</a:t>
            </a:r>
          </a:p>
          <a:p>
            <a:pPr lvl="1" eaLnBrk="1" hangingPunct="1">
              <a:lnSpc>
                <a:spcPct val="80000"/>
              </a:lnSpc>
            </a:pPr>
            <a:endParaRPr lang="en-US" altLang="en-US" sz="1900" dirty="0">
              <a:solidFill>
                <a:srgbClr val="1E1C11"/>
              </a:solidFill>
              <a:ea typeface="ＭＳ Ｐゴシック" panose="020B0600070205080204" pitchFamily="34" charset="-128"/>
            </a:endParaRPr>
          </a:p>
          <a:p>
            <a:pPr eaLnBrk="1" hangingPunct="1">
              <a:lnSpc>
                <a:spcPct val="80000"/>
              </a:lnSpc>
            </a:pPr>
            <a:endParaRPr lang="en-US" altLang="en-US" sz="1900" dirty="0">
              <a:solidFill>
                <a:srgbClr val="1E1C11"/>
              </a:solidFill>
              <a:ea typeface="ＭＳ Ｐゴシック" panose="020B0600070205080204" pitchFamily="34" charset="-128"/>
            </a:endParaRPr>
          </a:p>
          <a:p>
            <a:pPr eaLnBrk="1" hangingPunct="1">
              <a:lnSpc>
                <a:spcPct val="80000"/>
              </a:lnSpc>
            </a:pPr>
            <a:endParaRPr lang="en-US" altLang="en-US" sz="1900" dirty="0">
              <a:solidFill>
                <a:srgbClr val="1E1C11"/>
              </a:solidFill>
              <a:ea typeface="ＭＳ Ｐゴシック" panose="020B0600070205080204" pitchFamily="34" charset="-128"/>
            </a:endParaRPr>
          </a:p>
        </p:txBody>
      </p:sp>
      <p:sp>
        <p:nvSpPr>
          <p:cNvPr id="56324" name="Slide Number Placeholder 3">
            <a:extLst>
              <a:ext uri="{FF2B5EF4-FFF2-40B4-BE49-F238E27FC236}">
                <a16:creationId xmlns:a16="http://schemas.microsoft.com/office/drawing/2014/main" id="{7981827F-CB63-D7EB-58CD-E1D6937D9FF7}"/>
              </a:ext>
            </a:extLst>
          </p:cNvPr>
          <p:cNvSpPr>
            <a:spLocks noGrp="1"/>
          </p:cNvSpPr>
          <p:nvPr>
            <p:ph type="sldNum" sz="quarter" idx="4294967295"/>
          </p:nvPr>
        </p:nvSpPr>
        <p:spPr bwMode="auto">
          <a:xfrm>
            <a:off x="9297988" y="6035675"/>
            <a:ext cx="28940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1455F543-CF70-4E24-9258-A83D3CCE07F1}" type="slidenum">
              <a:rPr lang="en-US" altLang="en-US" sz="1200">
                <a:solidFill>
                  <a:srgbClr val="898989"/>
                </a:solidFill>
                <a:latin typeface="Calibri" panose="020F0502020204030204" pitchFamily="34" charset="0"/>
              </a:rPr>
              <a:pPr eaLnBrk="1" hangingPunct="1"/>
              <a:t>32</a:t>
            </a:fld>
            <a:endParaRPr lang="en-US" altLang="en-US" sz="1200">
              <a:solidFill>
                <a:srgbClr val="898989"/>
              </a:solidFill>
              <a:latin typeface="Calibri" panose="020F050202020403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53C0BE56-9D4B-03F7-B245-3C6EC284D22A}"/>
              </a:ext>
            </a:extLst>
          </p:cNvPr>
          <p:cNvSpPr>
            <a:spLocks noGrp="1" noChangeArrowheads="1"/>
          </p:cNvSpPr>
          <p:nvPr>
            <p:ph type="title"/>
          </p:nvPr>
        </p:nvSpPr>
        <p:spPr/>
        <p:txBody>
          <a:bodyPr/>
          <a:lstStyle/>
          <a:p>
            <a:pPr eaLnBrk="1" hangingPunct="1">
              <a:defRPr/>
            </a:pPr>
            <a:r>
              <a:rPr lang="en-US" dirty="0">
                <a:ea typeface="+mj-ea"/>
              </a:rPr>
              <a:t>Local Host Security</a:t>
            </a:r>
          </a:p>
        </p:txBody>
      </p:sp>
      <p:sp>
        <p:nvSpPr>
          <p:cNvPr id="58371" name="Rectangle 3">
            <a:extLst>
              <a:ext uri="{FF2B5EF4-FFF2-40B4-BE49-F238E27FC236}">
                <a16:creationId xmlns:a16="http://schemas.microsoft.com/office/drawing/2014/main" id="{BFC3248B-63C7-FFCD-B5C5-A5E3541C4AB2}"/>
              </a:ext>
            </a:extLst>
          </p:cNvPr>
          <p:cNvSpPr>
            <a:spLocks noGrp="1" noChangeArrowheads="1"/>
          </p:cNvSpPr>
          <p:nvPr>
            <p:ph idx="1"/>
          </p:nvPr>
        </p:nvSpPr>
        <p:spPr/>
        <p:txBody>
          <a:bodyPr/>
          <a:lstStyle/>
          <a:p>
            <a:pPr eaLnBrk="1" hangingPunct="1">
              <a:lnSpc>
                <a:spcPct val="80000"/>
              </a:lnSpc>
            </a:pPr>
            <a:r>
              <a:rPr lang="en-US" altLang="en-US" sz="2000" dirty="0">
                <a:ea typeface="ＭＳ Ｐゴシック" panose="020B0600070205080204" pitchFamily="34" charset="-128"/>
              </a:rPr>
              <a:t>Are local host machines part of the cloud infrastructure? </a:t>
            </a:r>
          </a:p>
          <a:p>
            <a:pPr lvl="1" eaLnBrk="1" hangingPunct="1">
              <a:lnSpc>
                <a:spcPct val="80000"/>
              </a:lnSpc>
            </a:pPr>
            <a:r>
              <a:rPr lang="en-US" altLang="en-US" sz="2000" dirty="0">
                <a:ea typeface="ＭＳ Ｐゴシック" panose="020B0600070205080204" pitchFamily="34" charset="-128"/>
              </a:rPr>
              <a:t>Outside the security perimeter</a:t>
            </a:r>
          </a:p>
          <a:p>
            <a:pPr lvl="1" eaLnBrk="1" hangingPunct="1">
              <a:lnSpc>
                <a:spcPct val="80000"/>
              </a:lnSpc>
            </a:pPr>
            <a:r>
              <a:rPr lang="en-US" altLang="en-US" sz="2000" dirty="0">
                <a:ea typeface="ＭＳ Ｐゴシック" panose="020B0600070205080204" pitchFamily="34" charset="-128"/>
              </a:rPr>
              <a:t>While cloud consumers worry about the security on the cloud provider’s site, they may easily forget to harden their own machines </a:t>
            </a:r>
          </a:p>
          <a:p>
            <a:pPr eaLnBrk="1" hangingPunct="1">
              <a:lnSpc>
                <a:spcPct val="80000"/>
              </a:lnSpc>
            </a:pPr>
            <a:r>
              <a:rPr lang="en-US" altLang="en-US" sz="2000" dirty="0">
                <a:ea typeface="ＭＳ Ｐゴシック" panose="020B0600070205080204" pitchFamily="34" charset="-128"/>
              </a:rPr>
              <a:t>The lack of security of local devices can </a:t>
            </a:r>
          </a:p>
          <a:p>
            <a:pPr lvl="1" eaLnBrk="1" hangingPunct="1">
              <a:lnSpc>
                <a:spcPct val="80000"/>
              </a:lnSpc>
            </a:pPr>
            <a:r>
              <a:rPr lang="en-US" altLang="en-US" sz="2000" dirty="0">
                <a:ea typeface="ＭＳ Ｐゴシック" panose="020B0600070205080204" pitchFamily="34" charset="-128"/>
              </a:rPr>
              <a:t>Provide a way for malicious services on the cloud to attack local networks through these terminal devices </a:t>
            </a:r>
          </a:p>
          <a:p>
            <a:pPr lvl="1" eaLnBrk="1" hangingPunct="1">
              <a:lnSpc>
                <a:spcPct val="80000"/>
              </a:lnSpc>
            </a:pPr>
            <a:r>
              <a:rPr lang="en-US" altLang="en-US" sz="2000" dirty="0">
                <a:ea typeface="ＭＳ Ｐゴシック" panose="020B0600070205080204" pitchFamily="34" charset="-128"/>
              </a:rPr>
              <a:t>Compromise the cloud and its resources for other users </a:t>
            </a:r>
          </a:p>
          <a:p>
            <a:pPr eaLnBrk="1" hangingPunct="1">
              <a:lnSpc>
                <a:spcPct val="80000"/>
              </a:lnSpc>
            </a:pPr>
            <a:endParaRPr lang="en-US" altLang="en-US" sz="1400" dirty="0">
              <a:solidFill>
                <a:srgbClr val="1E1C11"/>
              </a:solidFill>
              <a:ea typeface="ＭＳ Ｐゴシック" panose="020B0600070205080204" pitchFamily="34" charset="-128"/>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246FF-83FC-4720-B917-63E62D2587A3}"/>
              </a:ext>
            </a:extLst>
          </p:cNvPr>
          <p:cNvSpPr>
            <a:spLocks noGrp="1"/>
          </p:cNvSpPr>
          <p:nvPr>
            <p:ph type="title"/>
          </p:nvPr>
        </p:nvSpPr>
        <p:spPr/>
        <p:txBody>
          <a:bodyPr/>
          <a:lstStyle/>
          <a:p>
            <a:r>
              <a:rPr lang="en-US" altLang="en-US" dirty="0">
                <a:solidFill>
                  <a:schemeClr val="tx1"/>
                </a:solidFill>
                <a:ea typeface="ＭＳ Ｐゴシック" panose="020B0600070205080204" pitchFamily="34" charset="-128"/>
              </a:rPr>
              <a:t>Local Host Security (Cont.)</a:t>
            </a:r>
          </a:p>
        </p:txBody>
      </p:sp>
      <p:sp>
        <p:nvSpPr>
          <p:cNvPr id="60419" name="Content Placeholder 2">
            <a:extLst>
              <a:ext uri="{FF2B5EF4-FFF2-40B4-BE49-F238E27FC236}">
                <a16:creationId xmlns:a16="http://schemas.microsoft.com/office/drawing/2014/main" id="{C901C857-ADD0-0AE0-25F6-A140E25E6A48}"/>
              </a:ext>
            </a:extLst>
          </p:cNvPr>
          <p:cNvSpPr>
            <a:spLocks noGrp="1"/>
          </p:cNvSpPr>
          <p:nvPr>
            <p:ph idx="1"/>
          </p:nvPr>
        </p:nvSpPr>
        <p:spPr/>
        <p:txBody>
          <a:bodyPr>
            <a:normAutofit lnSpcReduction="10000"/>
          </a:bodyPr>
          <a:lstStyle/>
          <a:p>
            <a:pPr eaLnBrk="1" hangingPunct="1">
              <a:lnSpc>
                <a:spcPct val="80000"/>
              </a:lnSpc>
            </a:pPr>
            <a:r>
              <a:rPr lang="en-US" altLang="en-US" sz="2000" dirty="0">
                <a:ea typeface="ＭＳ Ｐゴシック" panose="020B0600070205080204" pitchFamily="34" charset="-128"/>
              </a:rPr>
              <a:t>With mobile devices, the threat may be even stronger</a:t>
            </a:r>
          </a:p>
          <a:p>
            <a:pPr lvl="1" eaLnBrk="1" hangingPunct="1">
              <a:lnSpc>
                <a:spcPct val="80000"/>
              </a:lnSpc>
            </a:pPr>
            <a:r>
              <a:rPr lang="en-US" altLang="en-US" sz="2000" dirty="0">
                <a:ea typeface="ＭＳ Ｐゴシック" panose="020B0600070205080204" pitchFamily="34" charset="-128"/>
              </a:rPr>
              <a:t>Users misplace or have the device stolen from them </a:t>
            </a:r>
          </a:p>
          <a:p>
            <a:pPr lvl="1" eaLnBrk="1" hangingPunct="1">
              <a:lnSpc>
                <a:spcPct val="80000"/>
              </a:lnSpc>
            </a:pPr>
            <a:r>
              <a:rPr lang="en-US" altLang="en-US" sz="2000" dirty="0">
                <a:ea typeface="ＭＳ Ｐゴシック" panose="020B0600070205080204" pitchFamily="34" charset="-128"/>
              </a:rPr>
              <a:t>Security mechanisms on handheld gadgets are often times insufficient compared to say, a desktop computer </a:t>
            </a:r>
          </a:p>
          <a:p>
            <a:pPr lvl="1" eaLnBrk="1" hangingPunct="1">
              <a:lnSpc>
                <a:spcPct val="80000"/>
              </a:lnSpc>
            </a:pPr>
            <a:r>
              <a:rPr lang="en-US" altLang="en-US" sz="2000" dirty="0">
                <a:ea typeface="ＭＳ Ｐゴシック" panose="020B0600070205080204" pitchFamily="34" charset="-128"/>
              </a:rPr>
              <a:t>Provides a potential attacker an easy avenue into a cloud system. </a:t>
            </a:r>
          </a:p>
          <a:p>
            <a:pPr lvl="1" eaLnBrk="1" hangingPunct="1">
              <a:lnSpc>
                <a:spcPct val="80000"/>
              </a:lnSpc>
            </a:pPr>
            <a:r>
              <a:rPr lang="en-US" altLang="en-US" sz="2000" dirty="0">
                <a:ea typeface="ＭＳ Ｐゴシック" panose="020B0600070205080204" pitchFamily="34" charset="-128"/>
              </a:rPr>
              <a:t>If a user relies mainly on a mobile device to access cloud data, the threat to availability is also increased as mobile devices malfunction or are lost </a:t>
            </a:r>
          </a:p>
          <a:p>
            <a:pPr eaLnBrk="1" hangingPunct="1">
              <a:lnSpc>
                <a:spcPct val="80000"/>
              </a:lnSpc>
            </a:pPr>
            <a:r>
              <a:rPr lang="en-US" altLang="en-US" sz="2000" dirty="0">
                <a:ea typeface="ＭＳ Ｐゴシック" panose="020B0600070205080204" pitchFamily="34" charset="-128"/>
              </a:rPr>
              <a:t>Devices that access the cloud should have </a:t>
            </a:r>
          </a:p>
          <a:p>
            <a:pPr lvl="1" eaLnBrk="1" hangingPunct="1">
              <a:lnSpc>
                <a:spcPct val="80000"/>
              </a:lnSpc>
            </a:pPr>
            <a:r>
              <a:rPr lang="en-US" altLang="en-US" sz="2000" dirty="0">
                <a:ea typeface="ＭＳ Ｐゴシック" panose="020B0600070205080204" pitchFamily="34" charset="-128"/>
              </a:rPr>
              <a:t>Strong authentication mechanisms </a:t>
            </a:r>
          </a:p>
          <a:p>
            <a:pPr lvl="1" eaLnBrk="1" hangingPunct="1">
              <a:lnSpc>
                <a:spcPct val="80000"/>
              </a:lnSpc>
            </a:pPr>
            <a:r>
              <a:rPr lang="en-US" altLang="en-US" sz="2000" dirty="0">
                <a:ea typeface="ＭＳ Ｐゴシック" panose="020B0600070205080204" pitchFamily="34" charset="-128"/>
              </a:rPr>
              <a:t>Tamper-resistant mechanisms</a:t>
            </a:r>
          </a:p>
          <a:p>
            <a:pPr lvl="1" eaLnBrk="1" hangingPunct="1">
              <a:lnSpc>
                <a:spcPct val="80000"/>
              </a:lnSpc>
            </a:pPr>
            <a:r>
              <a:rPr lang="en-US" altLang="en-US" sz="2000" dirty="0">
                <a:ea typeface="ＭＳ Ｐゴシック" panose="020B0600070205080204" pitchFamily="34" charset="-128"/>
              </a:rPr>
              <a:t>Strong isolation between applications </a:t>
            </a:r>
          </a:p>
          <a:p>
            <a:pPr lvl="1" eaLnBrk="1" hangingPunct="1">
              <a:lnSpc>
                <a:spcPct val="80000"/>
              </a:lnSpc>
            </a:pPr>
            <a:r>
              <a:rPr lang="en-US" altLang="en-US" sz="2000" dirty="0">
                <a:ea typeface="ＭＳ Ｐゴシック" panose="020B0600070205080204" pitchFamily="34" charset="-128"/>
              </a:rPr>
              <a:t>Methods to trust the OS</a:t>
            </a:r>
          </a:p>
          <a:p>
            <a:pPr lvl="1" eaLnBrk="1" hangingPunct="1">
              <a:lnSpc>
                <a:spcPct val="80000"/>
              </a:lnSpc>
            </a:pPr>
            <a:r>
              <a:rPr lang="en-US" altLang="en-US" sz="2000" dirty="0">
                <a:ea typeface="ＭＳ Ｐゴシック" panose="020B0600070205080204" pitchFamily="34" charset="-128"/>
              </a:rPr>
              <a:t>Cryptographic functionality when traffic confidentiality is required </a:t>
            </a:r>
          </a:p>
          <a:p>
            <a:endParaRPr lang="en-US" altLang="en-US" dirty="0">
              <a:solidFill>
                <a:srgbClr val="1E1C11"/>
              </a:solidFill>
              <a:ea typeface="ＭＳ Ｐゴシック" panose="020B0600070205080204" pitchFamily="34" charset="-128"/>
            </a:endParaRPr>
          </a:p>
        </p:txBody>
      </p:sp>
      <p:sp>
        <p:nvSpPr>
          <p:cNvPr id="60420" name="Slide Number Placeholder 3">
            <a:extLst>
              <a:ext uri="{FF2B5EF4-FFF2-40B4-BE49-F238E27FC236}">
                <a16:creationId xmlns:a16="http://schemas.microsoft.com/office/drawing/2014/main" id="{05C0B8F5-EFB8-75B6-0170-68CCFF0456A7}"/>
              </a:ext>
            </a:extLst>
          </p:cNvPr>
          <p:cNvSpPr>
            <a:spLocks noGrp="1"/>
          </p:cNvSpPr>
          <p:nvPr>
            <p:ph type="sldNum" sz="quarter" idx="4294967295"/>
          </p:nvPr>
        </p:nvSpPr>
        <p:spPr bwMode="auto">
          <a:xfrm>
            <a:off x="9297988" y="6035675"/>
            <a:ext cx="28940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E2F0A20F-0ED8-4A98-9EBF-EEE908BAC068}" type="slidenum">
              <a:rPr lang="en-US" altLang="en-US" sz="1200">
                <a:solidFill>
                  <a:srgbClr val="898989"/>
                </a:solidFill>
                <a:latin typeface="Calibri" panose="020F0502020204030204" pitchFamily="34" charset="0"/>
              </a:rPr>
              <a:pPr eaLnBrk="1" hangingPunct="1"/>
              <a:t>34</a:t>
            </a:fld>
            <a:endParaRPr lang="en-US" altLang="en-US" sz="1200">
              <a:solidFill>
                <a:srgbClr val="898989"/>
              </a:solidFill>
              <a:latin typeface="Calibri" panose="020F050202020403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4780E-5606-564A-158F-44F1AE145919}"/>
              </a:ext>
            </a:extLst>
          </p:cNvPr>
          <p:cNvSpPr>
            <a:spLocks noGrp="1"/>
          </p:cNvSpPr>
          <p:nvPr>
            <p:ph type="title"/>
          </p:nvPr>
        </p:nvSpPr>
        <p:spPr/>
        <p:txBody>
          <a:bodyPr/>
          <a:lstStyle/>
          <a:p>
            <a:pPr eaLnBrk="1" hangingPunct="1"/>
            <a:r>
              <a:rPr lang="en-US" altLang="en-US" dirty="0">
                <a:solidFill>
                  <a:schemeClr val="tx1"/>
                </a:solidFill>
                <a:ea typeface="ＭＳ Ｐゴシック" panose="020B0600070205080204" pitchFamily="34" charset="-128"/>
              </a:rPr>
              <a:t>The Application Level</a:t>
            </a:r>
          </a:p>
        </p:txBody>
      </p:sp>
      <p:sp>
        <p:nvSpPr>
          <p:cNvPr id="61443" name="Content Placeholder 2">
            <a:extLst>
              <a:ext uri="{FF2B5EF4-FFF2-40B4-BE49-F238E27FC236}">
                <a16:creationId xmlns:a16="http://schemas.microsoft.com/office/drawing/2014/main" id="{A68ECD8D-ABF9-D342-D868-EDC72C2078A9}"/>
              </a:ext>
            </a:extLst>
          </p:cNvPr>
          <p:cNvSpPr>
            <a:spLocks noGrp="1"/>
          </p:cNvSpPr>
          <p:nvPr>
            <p:ph idx="1"/>
          </p:nvPr>
        </p:nvSpPr>
        <p:spPr/>
        <p:txBody>
          <a:bodyPr/>
          <a:lstStyle/>
          <a:p>
            <a:pPr eaLnBrk="1" hangingPunct="1"/>
            <a:r>
              <a:rPr lang="en-US" altLang="en-US" dirty="0">
                <a:ea typeface="ＭＳ Ｐゴシック" panose="020B0600070205080204" pitchFamily="34" charset="-128"/>
              </a:rPr>
              <a:t>DoS</a:t>
            </a:r>
          </a:p>
          <a:p>
            <a:pPr eaLnBrk="1" hangingPunct="1"/>
            <a:r>
              <a:rPr lang="en-US" altLang="en-US" dirty="0" err="1">
                <a:ea typeface="ＭＳ Ｐゴシック" panose="020B0600070205080204" pitchFamily="34" charset="-128"/>
              </a:rPr>
              <a:t>EDoS</a:t>
            </a:r>
            <a:r>
              <a:rPr lang="en-US" altLang="en-US" dirty="0">
                <a:ea typeface="ＭＳ Ｐゴシック" panose="020B0600070205080204" pitchFamily="34" charset="-128"/>
              </a:rPr>
              <a:t>(Economic Denial of Sustainability)</a:t>
            </a:r>
          </a:p>
          <a:p>
            <a:pPr lvl="1" eaLnBrk="1" hangingPunct="1"/>
            <a:r>
              <a:rPr lang="en-US" altLang="en-US" dirty="0">
                <a:ea typeface="ＭＳ Ｐゴシック" panose="020B0600070205080204" pitchFamily="34" charset="-128"/>
              </a:rPr>
              <a:t>An attack against the billing model that underlies the cost of providing a service with the goal of bankrupting the service itself. </a:t>
            </a:r>
          </a:p>
          <a:p>
            <a:pPr eaLnBrk="1" hangingPunct="1"/>
            <a:r>
              <a:rPr lang="en-US" altLang="en-US" dirty="0">
                <a:ea typeface="ＭＳ Ｐゴシック" panose="020B0600070205080204" pitchFamily="34" charset="-128"/>
              </a:rPr>
              <a:t>End user security</a:t>
            </a:r>
          </a:p>
          <a:p>
            <a:pPr eaLnBrk="1" hangingPunct="1"/>
            <a:r>
              <a:rPr lang="en-US" altLang="en-US" dirty="0">
                <a:ea typeface="ＭＳ Ｐゴシック" panose="020B0600070205080204" pitchFamily="34" charset="-128"/>
              </a:rPr>
              <a:t>Who is responsible for Web application security in the cloud?</a:t>
            </a:r>
          </a:p>
          <a:p>
            <a:pPr eaLnBrk="1" hangingPunct="1"/>
            <a:r>
              <a:rPr lang="en-US" altLang="en-US" dirty="0">
                <a:ea typeface="ＭＳ Ｐゴシック" panose="020B0600070205080204" pitchFamily="34" charset="-128"/>
              </a:rPr>
              <a:t>SaaS/PaaS/IaaS application security</a:t>
            </a:r>
          </a:p>
          <a:p>
            <a:pPr eaLnBrk="1" hangingPunct="1"/>
            <a:r>
              <a:rPr lang="en-US" altLang="en-US" dirty="0">
                <a:ea typeface="ＭＳ Ｐゴシック" panose="020B0600070205080204" pitchFamily="34" charset="-128"/>
              </a:rPr>
              <a:t>Customer-deployed application security</a:t>
            </a:r>
          </a:p>
          <a:p>
            <a:pPr eaLnBrk="1" hangingPunct="1"/>
            <a:endParaRPr lang="en-US" altLang="en-US" dirty="0">
              <a:solidFill>
                <a:srgbClr val="1E1C11"/>
              </a:solidFill>
              <a:ea typeface="ＭＳ Ｐゴシック" panose="020B0600070205080204" pitchFamily="34" charset="-128"/>
            </a:endParaRPr>
          </a:p>
        </p:txBody>
      </p:sp>
      <p:sp>
        <p:nvSpPr>
          <p:cNvPr id="61444" name="Slide Number Placeholder 3">
            <a:extLst>
              <a:ext uri="{FF2B5EF4-FFF2-40B4-BE49-F238E27FC236}">
                <a16:creationId xmlns:a16="http://schemas.microsoft.com/office/drawing/2014/main" id="{0827E4E1-4915-BBA3-6F26-DB64CA1476CD}"/>
              </a:ext>
            </a:extLst>
          </p:cNvPr>
          <p:cNvSpPr>
            <a:spLocks noGrp="1"/>
          </p:cNvSpPr>
          <p:nvPr>
            <p:ph type="sldNum" sz="quarter" idx="4294967295"/>
          </p:nvPr>
        </p:nvSpPr>
        <p:spPr bwMode="auto">
          <a:xfrm>
            <a:off x="9297988" y="6035675"/>
            <a:ext cx="28940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8D553D9E-5C4F-4E7F-8032-AAB088746090}" type="slidenum">
              <a:rPr lang="en-US" altLang="en-US" sz="1200">
                <a:solidFill>
                  <a:srgbClr val="898989"/>
                </a:solidFill>
                <a:latin typeface="Calibri" panose="020F0502020204030204" pitchFamily="34" charset="0"/>
              </a:rPr>
              <a:pPr eaLnBrk="1" hangingPunct="1"/>
              <a:t>35</a:t>
            </a:fld>
            <a:endParaRPr lang="en-US" altLang="en-US" sz="1200">
              <a:solidFill>
                <a:srgbClr val="898989"/>
              </a:solidFill>
              <a:latin typeface="Calibri" panose="020F050202020403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A5CEE-F057-D806-55FC-2EBE87BABE7C}"/>
              </a:ext>
            </a:extLst>
          </p:cNvPr>
          <p:cNvSpPr>
            <a:spLocks noGrp="1"/>
          </p:cNvSpPr>
          <p:nvPr>
            <p:ph type="title"/>
          </p:nvPr>
        </p:nvSpPr>
        <p:spPr/>
        <p:txBody>
          <a:bodyPr/>
          <a:lstStyle/>
          <a:p>
            <a:pPr eaLnBrk="1" hangingPunct="1"/>
            <a:r>
              <a:rPr lang="en-US" altLang="en-US" dirty="0">
                <a:solidFill>
                  <a:schemeClr val="tx1"/>
                </a:solidFill>
                <a:ea typeface="ＭＳ Ｐゴシック" panose="020B0600070205080204" pitchFamily="34" charset="-128"/>
              </a:rPr>
              <a:t>Data Security and Storage</a:t>
            </a:r>
          </a:p>
        </p:txBody>
      </p:sp>
      <p:sp>
        <p:nvSpPr>
          <p:cNvPr id="63491" name="Content Placeholder 2">
            <a:extLst>
              <a:ext uri="{FF2B5EF4-FFF2-40B4-BE49-F238E27FC236}">
                <a16:creationId xmlns:a16="http://schemas.microsoft.com/office/drawing/2014/main" id="{20CF08C0-E717-9FEB-B7D9-E2F2A88A5185}"/>
              </a:ext>
            </a:extLst>
          </p:cNvPr>
          <p:cNvSpPr>
            <a:spLocks noGrp="1"/>
          </p:cNvSpPr>
          <p:nvPr>
            <p:ph idx="1"/>
          </p:nvPr>
        </p:nvSpPr>
        <p:spPr/>
        <p:txBody>
          <a:bodyPr/>
          <a:lstStyle/>
          <a:p>
            <a:pPr eaLnBrk="1" hangingPunct="1">
              <a:lnSpc>
                <a:spcPct val="90000"/>
              </a:lnSpc>
            </a:pPr>
            <a:r>
              <a:rPr lang="en-US" altLang="en-US" sz="2000" dirty="0">
                <a:ea typeface="ＭＳ Ｐゴシック" panose="020B0600070205080204" pitchFamily="34" charset="-128"/>
              </a:rPr>
              <a:t>Several aspects of data security, including:</a:t>
            </a:r>
          </a:p>
          <a:p>
            <a:pPr lvl="1" eaLnBrk="1" hangingPunct="1">
              <a:lnSpc>
                <a:spcPct val="90000"/>
              </a:lnSpc>
            </a:pPr>
            <a:r>
              <a:rPr lang="en-US" altLang="en-US" sz="2000" dirty="0">
                <a:ea typeface="ＭＳ Ｐゴシック" panose="020B0600070205080204" pitchFamily="34" charset="-128"/>
              </a:rPr>
              <a:t>Data-in-transit</a:t>
            </a:r>
          </a:p>
          <a:p>
            <a:pPr lvl="2" eaLnBrk="1" hangingPunct="1">
              <a:lnSpc>
                <a:spcPct val="90000"/>
              </a:lnSpc>
            </a:pPr>
            <a:r>
              <a:rPr lang="en-US" altLang="en-US" sz="2000" dirty="0">
                <a:ea typeface="ＭＳ Ｐゴシック" panose="020B0600070205080204" pitchFamily="34" charset="-128"/>
              </a:rPr>
              <a:t>Confidentiality + integrity using secured protocol</a:t>
            </a:r>
          </a:p>
          <a:p>
            <a:pPr lvl="2" eaLnBrk="1" hangingPunct="1">
              <a:lnSpc>
                <a:spcPct val="90000"/>
              </a:lnSpc>
            </a:pPr>
            <a:r>
              <a:rPr lang="en-US" altLang="en-US" sz="2000" dirty="0">
                <a:ea typeface="ＭＳ Ｐゴシック" panose="020B0600070205080204" pitchFamily="34" charset="-128"/>
              </a:rPr>
              <a:t>Confidentiality with non-secured protocol and encryption</a:t>
            </a:r>
          </a:p>
          <a:p>
            <a:pPr lvl="1" eaLnBrk="1" hangingPunct="1">
              <a:lnSpc>
                <a:spcPct val="90000"/>
              </a:lnSpc>
            </a:pPr>
            <a:r>
              <a:rPr lang="en-US" altLang="en-US" sz="2000" dirty="0">
                <a:ea typeface="ＭＳ Ｐゴシック" panose="020B0600070205080204" pitchFamily="34" charset="-128"/>
              </a:rPr>
              <a:t>Data-at-rest</a:t>
            </a:r>
          </a:p>
          <a:p>
            <a:pPr lvl="2" eaLnBrk="1" hangingPunct="1">
              <a:lnSpc>
                <a:spcPct val="90000"/>
              </a:lnSpc>
            </a:pPr>
            <a:r>
              <a:rPr lang="en-US" altLang="en-US" sz="2000" dirty="0">
                <a:ea typeface="ＭＳ Ｐゴシック" panose="020B0600070205080204" pitchFamily="34" charset="-128"/>
              </a:rPr>
              <a:t>Generally, not encrypted , since data is commingled with other users’ data</a:t>
            </a:r>
          </a:p>
          <a:p>
            <a:pPr lvl="2" eaLnBrk="1" hangingPunct="1">
              <a:lnSpc>
                <a:spcPct val="90000"/>
              </a:lnSpc>
            </a:pPr>
            <a:r>
              <a:rPr lang="en-US" altLang="en-US" sz="2000" dirty="0">
                <a:ea typeface="ＭＳ Ｐゴシック" panose="020B0600070205080204" pitchFamily="34" charset="-128"/>
              </a:rPr>
              <a:t>Encryption if it is not associated with applications?</a:t>
            </a:r>
          </a:p>
          <a:p>
            <a:pPr lvl="3" eaLnBrk="1" hangingPunct="1">
              <a:lnSpc>
                <a:spcPct val="90000"/>
              </a:lnSpc>
            </a:pPr>
            <a:r>
              <a:rPr lang="en-US" altLang="en-US" sz="2000" dirty="0">
                <a:ea typeface="ＭＳ Ｐゴシック" panose="020B0600070205080204" pitchFamily="34" charset="-128"/>
              </a:rPr>
              <a:t>But how about indexing and searching?</a:t>
            </a:r>
          </a:p>
          <a:p>
            <a:pPr lvl="3" eaLnBrk="1" hangingPunct="1">
              <a:lnSpc>
                <a:spcPct val="90000"/>
              </a:lnSpc>
            </a:pPr>
            <a:r>
              <a:rPr lang="en-US" altLang="en-US" sz="2000" dirty="0">
                <a:ea typeface="ＭＳ Ｐゴシック" panose="020B0600070205080204" pitchFamily="34" charset="-128"/>
              </a:rPr>
              <a:t>Then homomorphic encryption vs. predicate encryption?</a:t>
            </a:r>
          </a:p>
          <a:p>
            <a:pPr lvl="1" eaLnBrk="1" hangingPunct="1">
              <a:lnSpc>
                <a:spcPct val="90000"/>
              </a:lnSpc>
            </a:pPr>
            <a:r>
              <a:rPr lang="en-US" altLang="en-US" sz="2000" dirty="0">
                <a:ea typeface="ＭＳ Ｐゴシック" panose="020B0600070205080204" pitchFamily="34" charset="-128"/>
              </a:rPr>
              <a:t>Processing of data, including multitenancy</a:t>
            </a:r>
          </a:p>
          <a:p>
            <a:pPr lvl="2" eaLnBrk="1" hangingPunct="1">
              <a:lnSpc>
                <a:spcPct val="90000"/>
              </a:lnSpc>
            </a:pPr>
            <a:r>
              <a:rPr lang="en-US" altLang="en-US" sz="2000" dirty="0">
                <a:ea typeface="ＭＳ Ｐゴシック" panose="020B0600070205080204" pitchFamily="34" charset="-128"/>
              </a:rPr>
              <a:t>For any application to process data, not encrypted</a:t>
            </a:r>
          </a:p>
          <a:p>
            <a:pPr eaLnBrk="1" hangingPunct="1">
              <a:lnSpc>
                <a:spcPct val="90000"/>
              </a:lnSpc>
            </a:pPr>
            <a:endParaRPr lang="en-US" altLang="en-US" dirty="0">
              <a:solidFill>
                <a:srgbClr val="1E1C11"/>
              </a:solidFill>
              <a:ea typeface="ＭＳ Ｐゴシック" panose="020B0600070205080204" pitchFamily="34" charset="-128"/>
            </a:endParaRPr>
          </a:p>
        </p:txBody>
      </p:sp>
      <p:sp>
        <p:nvSpPr>
          <p:cNvPr id="63492" name="Slide Number Placeholder 3">
            <a:extLst>
              <a:ext uri="{FF2B5EF4-FFF2-40B4-BE49-F238E27FC236}">
                <a16:creationId xmlns:a16="http://schemas.microsoft.com/office/drawing/2014/main" id="{84C3A3C4-4EF0-44CF-AA38-F2AF46C58F8D}"/>
              </a:ext>
            </a:extLst>
          </p:cNvPr>
          <p:cNvSpPr>
            <a:spLocks noGrp="1"/>
          </p:cNvSpPr>
          <p:nvPr>
            <p:ph type="sldNum" sz="quarter" idx="4294967295"/>
          </p:nvPr>
        </p:nvSpPr>
        <p:spPr bwMode="auto">
          <a:xfrm>
            <a:off x="9297988" y="6035675"/>
            <a:ext cx="28940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CE5C2D62-9979-427F-8153-CB6DA93A819B}" type="slidenum">
              <a:rPr lang="en-US" altLang="en-US" sz="1200">
                <a:solidFill>
                  <a:srgbClr val="898989"/>
                </a:solidFill>
                <a:latin typeface="Calibri" panose="020F0502020204030204" pitchFamily="34" charset="0"/>
              </a:rPr>
              <a:pPr eaLnBrk="1" hangingPunct="1"/>
              <a:t>36</a:t>
            </a:fld>
            <a:endParaRPr lang="en-US" altLang="en-US" sz="1200">
              <a:solidFill>
                <a:srgbClr val="898989"/>
              </a:solidFill>
              <a:latin typeface="Calibri" panose="020F050202020403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50152-E108-DC95-307D-83FA2A1B9D03}"/>
              </a:ext>
            </a:extLst>
          </p:cNvPr>
          <p:cNvSpPr>
            <a:spLocks noGrp="1"/>
          </p:cNvSpPr>
          <p:nvPr>
            <p:ph type="title"/>
          </p:nvPr>
        </p:nvSpPr>
        <p:spPr/>
        <p:txBody>
          <a:bodyPr/>
          <a:lstStyle/>
          <a:p>
            <a:pPr eaLnBrk="1" hangingPunct="1"/>
            <a:r>
              <a:rPr lang="en-US" altLang="en-US" dirty="0">
                <a:solidFill>
                  <a:schemeClr val="tx1"/>
                </a:solidFill>
                <a:ea typeface="ＭＳ Ｐゴシック" panose="020B0600070205080204" pitchFamily="34" charset="-128"/>
              </a:rPr>
              <a:t>Data Security and Storage (cont.)</a:t>
            </a:r>
          </a:p>
        </p:txBody>
      </p:sp>
      <p:sp>
        <p:nvSpPr>
          <p:cNvPr id="64515" name="Content Placeholder 2">
            <a:extLst>
              <a:ext uri="{FF2B5EF4-FFF2-40B4-BE49-F238E27FC236}">
                <a16:creationId xmlns:a16="http://schemas.microsoft.com/office/drawing/2014/main" id="{76157289-4A58-3391-87C9-0B3EB538D906}"/>
              </a:ext>
            </a:extLst>
          </p:cNvPr>
          <p:cNvSpPr>
            <a:spLocks noGrp="1"/>
          </p:cNvSpPr>
          <p:nvPr>
            <p:ph idx="1"/>
          </p:nvPr>
        </p:nvSpPr>
        <p:spPr/>
        <p:txBody>
          <a:bodyPr>
            <a:normAutofit lnSpcReduction="10000"/>
          </a:bodyPr>
          <a:lstStyle/>
          <a:p>
            <a:pPr lvl="1" eaLnBrk="1" hangingPunct="1">
              <a:lnSpc>
                <a:spcPct val="90000"/>
              </a:lnSpc>
            </a:pPr>
            <a:r>
              <a:rPr lang="en-US" altLang="en-US" sz="1800" dirty="0">
                <a:ea typeface="ＭＳ Ｐゴシック" panose="020B0600070205080204" pitchFamily="34" charset="-128"/>
              </a:rPr>
              <a:t>Data lineage</a:t>
            </a:r>
          </a:p>
          <a:p>
            <a:pPr lvl="2" eaLnBrk="1" hangingPunct="1">
              <a:lnSpc>
                <a:spcPct val="90000"/>
              </a:lnSpc>
            </a:pPr>
            <a:r>
              <a:rPr lang="en-US" altLang="en-US" sz="1800" dirty="0">
                <a:ea typeface="ＭＳ Ｐゴシック" panose="020B0600070205080204" pitchFamily="34" charset="-128"/>
              </a:rPr>
              <a:t>Knowing when and where the data was located w/</a:t>
            </a:r>
            <a:r>
              <a:rPr lang="en-US" altLang="en-US" sz="1800" dirty="0" err="1">
                <a:ea typeface="ＭＳ Ｐゴシック" panose="020B0600070205080204" pitchFamily="34" charset="-128"/>
              </a:rPr>
              <a:t>i</a:t>
            </a:r>
            <a:r>
              <a:rPr lang="en-US" altLang="en-US" sz="1800" dirty="0">
                <a:ea typeface="ＭＳ Ｐゴシック" panose="020B0600070205080204" pitchFamily="34" charset="-128"/>
              </a:rPr>
              <a:t> cloud is important for audit/compliance purposes</a:t>
            </a:r>
          </a:p>
          <a:p>
            <a:pPr lvl="2" eaLnBrk="1" hangingPunct="1">
              <a:lnSpc>
                <a:spcPct val="90000"/>
              </a:lnSpc>
            </a:pPr>
            <a:r>
              <a:rPr lang="en-US" altLang="en-US" sz="1800" dirty="0">
                <a:ea typeface="ＭＳ Ｐゴシック" panose="020B0600070205080204" pitchFamily="34" charset="-128"/>
              </a:rPr>
              <a:t>e.g., Amazon AWS </a:t>
            </a:r>
          </a:p>
          <a:p>
            <a:pPr lvl="3" eaLnBrk="1" hangingPunct="1">
              <a:lnSpc>
                <a:spcPct val="90000"/>
              </a:lnSpc>
            </a:pPr>
            <a:r>
              <a:rPr lang="en-US" altLang="en-US" sz="1800" dirty="0">
                <a:ea typeface="ＭＳ Ｐゴシック" panose="020B0600070205080204" pitchFamily="34" charset="-128"/>
              </a:rPr>
              <a:t>Store 	&lt;d1, t1, ex1.s3.amazonaws.com&gt; </a:t>
            </a:r>
          </a:p>
          <a:p>
            <a:pPr lvl="3" eaLnBrk="1" hangingPunct="1">
              <a:lnSpc>
                <a:spcPct val="90000"/>
              </a:lnSpc>
            </a:pPr>
            <a:r>
              <a:rPr lang="en-US" altLang="en-US" sz="1800" dirty="0">
                <a:ea typeface="ＭＳ Ｐゴシック" panose="020B0600070205080204" pitchFamily="34" charset="-128"/>
              </a:rPr>
              <a:t>Process 	&lt;d2, t2, ec2.compute2.amazonaws.com&gt;</a:t>
            </a:r>
          </a:p>
          <a:p>
            <a:pPr lvl="3" eaLnBrk="1" hangingPunct="1">
              <a:lnSpc>
                <a:spcPct val="90000"/>
              </a:lnSpc>
            </a:pPr>
            <a:r>
              <a:rPr lang="en-US" altLang="en-US" sz="1800" dirty="0">
                <a:ea typeface="ＭＳ Ｐゴシック" panose="020B0600070205080204" pitchFamily="34" charset="-128"/>
              </a:rPr>
              <a:t>Restore 	&lt;d3, t3, ex2.s3.amazonaws.com&gt;</a:t>
            </a:r>
          </a:p>
          <a:p>
            <a:pPr lvl="1" eaLnBrk="1" hangingPunct="1">
              <a:lnSpc>
                <a:spcPct val="90000"/>
              </a:lnSpc>
            </a:pPr>
            <a:r>
              <a:rPr lang="en-US" altLang="en-US" sz="1800" dirty="0">
                <a:ea typeface="ＭＳ Ｐゴシック" panose="020B0600070205080204" pitchFamily="34" charset="-128"/>
              </a:rPr>
              <a:t>Data provenance</a:t>
            </a:r>
          </a:p>
          <a:p>
            <a:pPr lvl="2" eaLnBrk="1" hangingPunct="1">
              <a:lnSpc>
                <a:spcPct val="90000"/>
              </a:lnSpc>
            </a:pPr>
            <a:r>
              <a:rPr lang="en-US" altLang="en-US" sz="1800" dirty="0">
                <a:ea typeface="ＭＳ Ｐゴシック" panose="020B0600070205080204" pitchFamily="34" charset="-128"/>
              </a:rPr>
              <a:t>Computational accuracy (as well as data integrity)</a:t>
            </a:r>
          </a:p>
          <a:p>
            <a:pPr lvl="2" eaLnBrk="1" hangingPunct="1">
              <a:lnSpc>
                <a:spcPct val="90000"/>
              </a:lnSpc>
            </a:pPr>
            <a:r>
              <a:rPr lang="en-US" altLang="en-US" sz="1800" dirty="0">
                <a:ea typeface="ＭＳ Ｐゴシック" panose="020B0600070205080204" pitchFamily="34" charset="-128"/>
              </a:rPr>
              <a:t>E.g., financial calculation: sum ((((2*3)*4)/6) -2) = </a:t>
            </a:r>
            <a:r>
              <a:rPr lang="en-US" altLang="en-US" sz="1800" b="1" dirty="0">
                <a:ea typeface="ＭＳ Ｐゴシック" panose="020B0600070205080204" pitchFamily="34" charset="-128"/>
              </a:rPr>
              <a:t>$</a:t>
            </a:r>
            <a:r>
              <a:rPr lang="en-US" altLang="en-US" sz="1800" dirty="0">
                <a:ea typeface="ＭＳ Ｐゴシック" panose="020B0600070205080204" pitchFamily="34" charset="-128"/>
              </a:rPr>
              <a:t>2.00 ?</a:t>
            </a:r>
          </a:p>
          <a:p>
            <a:pPr lvl="3" eaLnBrk="1" hangingPunct="1">
              <a:lnSpc>
                <a:spcPct val="90000"/>
              </a:lnSpc>
            </a:pPr>
            <a:r>
              <a:rPr lang="en-US" altLang="en-US" sz="1800" dirty="0">
                <a:ea typeface="ＭＳ Ｐゴシック" panose="020B0600070205080204" pitchFamily="34" charset="-128"/>
              </a:rPr>
              <a:t>Correct : assuming US dollar</a:t>
            </a:r>
          </a:p>
          <a:p>
            <a:pPr lvl="3" eaLnBrk="1" hangingPunct="1">
              <a:lnSpc>
                <a:spcPct val="90000"/>
              </a:lnSpc>
            </a:pPr>
            <a:r>
              <a:rPr lang="en-US" altLang="en-US" sz="1800" dirty="0">
                <a:ea typeface="ＭＳ Ｐゴシック" panose="020B0600070205080204" pitchFamily="34" charset="-128"/>
              </a:rPr>
              <a:t>How about dollars of different countries? </a:t>
            </a:r>
          </a:p>
          <a:p>
            <a:pPr lvl="3" eaLnBrk="1" hangingPunct="1">
              <a:lnSpc>
                <a:spcPct val="90000"/>
              </a:lnSpc>
            </a:pPr>
            <a:r>
              <a:rPr lang="en-US" altLang="en-US" sz="1800" dirty="0">
                <a:ea typeface="ＭＳ Ｐゴシック" panose="020B0600070205080204" pitchFamily="34" charset="-128"/>
              </a:rPr>
              <a:t>Correct exchange rate?</a:t>
            </a:r>
          </a:p>
          <a:p>
            <a:pPr lvl="2" eaLnBrk="1" hangingPunct="1">
              <a:lnSpc>
                <a:spcPct val="90000"/>
              </a:lnSpc>
              <a:buFont typeface="Arial" panose="020B0604020202020204" pitchFamily="34" charset="0"/>
              <a:buNone/>
            </a:pPr>
            <a:endParaRPr lang="en-US" altLang="en-US" dirty="0">
              <a:solidFill>
                <a:srgbClr val="1E1C11"/>
              </a:solidFill>
              <a:ea typeface="ＭＳ Ｐゴシック" panose="020B0600070205080204" pitchFamily="34" charset="-128"/>
            </a:endParaRPr>
          </a:p>
          <a:p>
            <a:pPr lvl="2" eaLnBrk="1" hangingPunct="1">
              <a:lnSpc>
                <a:spcPct val="90000"/>
              </a:lnSpc>
              <a:buFont typeface="Arial" panose="020B0604020202020204" pitchFamily="34" charset="0"/>
              <a:buNone/>
            </a:pPr>
            <a:endParaRPr lang="en-US" altLang="en-US" dirty="0">
              <a:solidFill>
                <a:srgbClr val="1E1C11"/>
              </a:solidFill>
              <a:ea typeface="ＭＳ Ｐゴシック" panose="020B0600070205080204" pitchFamily="34" charset="-128"/>
            </a:endParaRPr>
          </a:p>
          <a:p>
            <a:pPr lvl="2" eaLnBrk="1" hangingPunct="1">
              <a:lnSpc>
                <a:spcPct val="90000"/>
              </a:lnSpc>
              <a:buFont typeface="Arial" panose="020B0604020202020204" pitchFamily="34" charset="0"/>
              <a:buNone/>
            </a:pPr>
            <a:endParaRPr lang="en-US" altLang="en-US" dirty="0">
              <a:solidFill>
                <a:srgbClr val="1E1C11"/>
              </a:solidFill>
              <a:ea typeface="ＭＳ Ｐゴシック" panose="020B0600070205080204" pitchFamily="34" charset="-128"/>
            </a:endParaRPr>
          </a:p>
          <a:p>
            <a:pPr eaLnBrk="1" hangingPunct="1">
              <a:lnSpc>
                <a:spcPct val="90000"/>
              </a:lnSpc>
            </a:pPr>
            <a:endParaRPr lang="en-US" altLang="en-US" dirty="0">
              <a:solidFill>
                <a:srgbClr val="1E1C11"/>
              </a:solidFill>
              <a:ea typeface="ＭＳ Ｐゴシック" panose="020B0600070205080204" pitchFamily="34" charset="-128"/>
            </a:endParaRPr>
          </a:p>
        </p:txBody>
      </p:sp>
      <p:sp>
        <p:nvSpPr>
          <p:cNvPr id="64516" name="Slide Number Placeholder 3">
            <a:extLst>
              <a:ext uri="{FF2B5EF4-FFF2-40B4-BE49-F238E27FC236}">
                <a16:creationId xmlns:a16="http://schemas.microsoft.com/office/drawing/2014/main" id="{4BEF339D-BD29-A13F-F982-A9717DF51F7A}"/>
              </a:ext>
            </a:extLst>
          </p:cNvPr>
          <p:cNvSpPr>
            <a:spLocks noGrp="1"/>
          </p:cNvSpPr>
          <p:nvPr>
            <p:ph type="sldNum" sz="quarter" idx="4294967295"/>
          </p:nvPr>
        </p:nvSpPr>
        <p:spPr bwMode="auto">
          <a:xfrm>
            <a:off x="9297988" y="6035675"/>
            <a:ext cx="28940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1BFADE81-5F52-4235-B021-E328BC92C693}" type="slidenum">
              <a:rPr lang="en-US" altLang="en-US" sz="1200">
                <a:solidFill>
                  <a:srgbClr val="898989"/>
                </a:solidFill>
                <a:latin typeface="Calibri" panose="020F0502020204030204" pitchFamily="34" charset="0"/>
              </a:rPr>
              <a:pPr eaLnBrk="1" hangingPunct="1"/>
              <a:t>37</a:t>
            </a:fld>
            <a:endParaRPr lang="en-US" altLang="en-US" sz="1200">
              <a:solidFill>
                <a:srgbClr val="898989"/>
              </a:solidFill>
              <a:latin typeface="Calibri" panose="020F050202020403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4AE48-0D17-6664-72D8-419DACD32B7D}"/>
              </a:ext>
            </a:extLst>
          </p:cNvPr>
          <p:cNvSpPr>
            <a:spLocks noGrp="1"/>
          </p:cNvSpPr>
          <p:nvPr>
            <p:ph type="title"/>
          </p:nvPr>
        </p:nvSpPr>
        <p:spPr/>
        <p:txBody>
          <a:bodyPr/>
          <a:lstStyle/>
          <a:p>
            <a:pPr eaLnBrk="1" hangingPunct="1"/>
            <a:r>
              <a:rPr lang="en-US" altLang="en-US" dirty="0">
                <a:solidFill>
                  <a:schemeClr val="tx1"/>
                </a:solidFill>
                <a:ea typeface="ＭＳ Ｐゴシック" panose="020B0600070205080204" pitchFamily="34" charset="-128"/>
              </a:rPr>
              <a:t>Data Security and Storage</a:t>
            </a:r>
          </a:p>
        </p:txBody>
      </p:sp>
      <p:sp>
        <p:nvSpPr>
          <p:cNvPr id="66563" name="Content Placeholder 2">
            <a:extLst>
              <a:ext uri="{FF2B5EF4-FFF2-40B4-BE49-F238E27FC236}">
                <a16:creationId xmlns:a16="http://schemas.microsoft.com/office/drawing/2014/main" id="{ECF13FCE-5C4B-49AF-0E78-877C968EDCFB}"/>
              </a:ext>
            </a:extLst>
          </p:cNvPr>
          <p:cNvSpPr>
            <a:spLocks noGrp="1"/>
          </p:cNvSpPr>
          <p:nvPr>
            <p:ph idx="1"/>
          </p:nvPr>
        </p:nvSpPr>
        <p:spPr/>
        <p:txBody>
          <a:bodyPr/>
          <a:lstStyle/>
          <a:p>
            <a:pPr marL="342900" lvl="1" indent="-342900">
              <a:lnSpc>
                <a:spcPct val="90000"/>
              </a:lnSpc>
              <a:buFont typeface="Arial" panose="020B0604020202020204" pitchFamily="34" charset="0"/>
              <a:buChar char="•"/>
            </a:pPr>
            <a:r>
              <a:rPr lang="en-US" altLang="en-US" sz="2200" dirty="0">
                <a:ea typeface="ＭＳ Ｐゴシック" panose="020B0600070205080204" pitchFamily="34" charset="-128"/>
              </a:rPr>
              <a:t>Data remanence</a:t>
            </a:r>
          </a:p>
          <a:p>
            <a:pPr marL="342900" lvl="1" indent="-342900">
              <a:lnSpc>
                <a:spcPct val="90000"/>
              </a:lnSpc>
            </a:pPr>
            <a:r>
              <a:rPr lang="en-US" altLang="en-US" sz="2200" dirty="0">
                <a:ea typeface="ＭＳ Ｐゴシック" panose="020B0600070205080204" pitchFamily="34" charset="-128"/>
              </a:rPr>
              <a:t>Inadvertent disclosure of sensitive information is possible</a:t>
            </a:r>
          </a:p>
          <a:p>
            <a:pPr eaLnBrk="1" hangingPunct="1">
              <a:lnSpc>
                <a:spcPct val="90000"/>
              </a:lnSpc>
            </a:pPr>
            <a:r>
              <a:rPr lang="en-US" altLang="en-US" sz="2200" dirty="0">
                <a:ea typeface="ＭＳ Ｐゴシック" panose="020B0600070205080204" pitchFamily="34" charset="-128"/>
              </a:rPr>
              <a:t>Data security mitigation?</a:t>
            </a:r>
          </a:p>
          <a:p>
            <a:pPr marL="342900" lvl="1" indent="-342900">
              <a:lnSpc>
                <a:spcPct val="90000"/>
              </a:lnSpc>
            </a:pPr>
            <a:r>
              <a:rPr lang="en-US" altLang="en-US" sz="2200" dirty="0">
                <a:ea typeface="ＭＳ Ｐゴシック" panose="020B0600070205080204" pitchFamily="34" charset="-128"/>
              </a:rPr>
              <a:t>Do not place any sensitive data in a public cloud</a:t>
            </a:r>
          </a:p>
          <a:p>
            <a:pPr marL="342900" lvl="1" indent="-342900">
              <a:lnSpc>
                <a:spcPct val="90000"/>
              </a:lnSpc>
            </a:pPr>
            <a:r>
              <a:rPr lang="en-US" altLang="en-US" sz="2200" dirty="0">
                <a:ea typeface="ＭＳ Ｐゴシック" panose="020B0600070205080204" pitchFamily="34" charset="-128"/>
              </a:rPr>
              <a:t>Encrypted data is placed into the cloud?</a:t>
            </a:r>
          </a:p>
          <a:p>
            <a:pPr eaLnBrk="1" hangingPunct="1">
              <a:lnSpc>
                <a:spcPct val="90000"/>
              </a:lnSpc>
            </a:pPr>
            <a:r>
              <a:rPr lang="en-US" altLang="en-US" sz="2200" dirty="0">
                <a:ea typeface="ＭＳ Ｐゴシック" panose="020B0600070205080204" pitchFamily="34" charset="-128"/>
              </a:rPr>
              <a:t>Provider data and its security: storage</a:t>
            </a:r>
          </a:p>
          <a:p>
            <a:pPr marL="342900" lvl="1" indent="-342900">
              <a:lnSpc>
                <a:spcPct val="90000"/>
              </a:lnSpc>
            </a:pPr>
            <a:r>
              <a:rPr lang="en-GB" altLang="en-US" sz="2200" dirty="0">
                <a:ea typeface="ＭＳ Ｐゴシック" panose="020B0600070205080204" pitchFamily="34" charset="-128"/>
              </a:rPr>
              <a:t>To the extent that quantities of data from many companies are centralized, this collection can become an attractive target for criminals  </a:t>
            </a:r>
          </a:p>
          <a:p>
            <a:pPr marL="342900" lvl="1" indent="-342900">
              <a:lnSpc>
                <a:spcPct val="90000"/>
              </a:lnSpc>
            </a:pPr>
            <a:r>
              <a:rPr lang="en-GB" altLang="en-US" sz="2200" dirty="0">
                <a:ea typeface="ＭＳ Ｐゴシック" panose="020B0600070205080204" pitchFamily="34" charset="-128"/>
              </a:rPr>
              <a:t>Moreover, the physical security of the data </a:t>
            </a:r>
            <a:r>
              <a:rPr lang="en-GB" altLang="en-US" sz="2200" dirty="0" err="1">
                <a:ea typeface="ＭＳ Ｐゴシック" panose="020B0600070205080204" pitchFamily="34" charset="-128"/>
              </a:rPr>
              <a:t>center</a:t>
            </a:r>
            <a:r>
              <a:rPr lang="en-GB" altLang="en-US" sz="2200" dirty="0">
                <a:ea typeface="ＭＳ Ｐゴシック" panose="020B0600070205080204" pitchFamily="34" charset="-128"/>
              </a:rPr>
              <a:t> and the trustworthiness of system administrators take on new importance.</a:t>
            </a:r>
          </a:p>
          <a:p>
            <a:pPr eaLnBrk="1" hangingPunct="1">
              <a:lnSpc>
                <a:spcPct val="90000"/>
              </a:lnSpc>
              <a:buFont typeface="Arial" panose="020B0604020202020204" pitchFamily="34" charset="0"/>
              <a:buNone/>
            </a:pPr>
            <a:endParaRPr lang="en-US" altLang="en-US" sz="2200" dirty="0">
              <a:solidFill>
                <a:srgbClr val="1E1C11"/>
              </a:solidFill>
              <a:ea typeface="ＭＳ Ｐゴシック" panose="020B0600070205080204" pitchFamily="34" charset="-128"/>
            </a:endParaRPr>
          </a:p>
        </p:txBody>
      </p:sp>
      <p:sp>
        <p:nvSpPr>
          <p:cNvPr id="66564" name="Slide Number Placeholder 3">
            <a:extLst>
              <a:ext uri="{FF2B5EF4-FFF2-40B4-BE49-F238E27FC236}">
                <a16:creationId xmlns:a16="http://schemas.microsoft.com/office/drawing/2014/main" id="{D7AEEA1B-2CC2-D5FD-1308-78EF3E9B8376}"/>
              </a:ext>
            </a:extLst>
          </p:cNvPr>
          <p:cNvSpPr>
            <a:spLocks noGrp="1"/>
          </p:cNvSpPr>
          <p:nvPr>
            <p:ph type="sldNum" sz="quarter" idx="4294967295"/>
          </p:nvPr>
        </p:nvSpPr>
        <p:spPr bwMode="auto">
          <a:xfrm>
            <a:off x="9297988" y="6035675"/>
            <a:ext cx="28940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22A02F36-5F21-4784-856C-3A0755072B09}" type="slidenum">
              <a:rPr lang="en-US" altLang="en-US" sz="1200">
                <a:solidFill>
                  <a:srgbClr val="898989"/>
                </a:solidFill>
                <a:latin typeface="Calibri" panose="020F0502020204030204" pitchFamily="34" charset="0"/>
              </a:rPr>
              <a:pPr eaLnBrk="1" hangingPunct="1"/>
              <a:t>38</a:t>
            </a:fld>
            <a:endParaRPr lang="en-US" altLang="en-US" sz="1200">
              <a:solidFill>
                <a:srgbClr val="898989"/>
              </a:solidFill>
              <a:latin typeface="Calibri" panose="020F050202020403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7E34F-3996-CEB5-A3BA-7D5BB4FF26BC}"/>
              </a:ext>
            </a:extLst>
          </p:cNvPr>
          <p:cNvSpPr>
            <a:spLocks noGrp="1"/>
          </p:cNvSpPr>
          <p:nvPr>
            <p:ph type="title"/>
          </p:nvPr>
        </p:nvSpPr>
        <p:spPr/>
        <p:txBody>
          <a:bodyPr rtlCol="0"/>
          <a:lstStyle/>
          <a:p>
            <a:pPr>
              <a:defRPr/>
            </a:pPr>
            <a:r>
              <a:rPr lang="en-US" dirty="0">
                <a:ea typeface="+mj-ea"/>
              </a:rPr>
              <a:t>Why IAM?</a:t>
            </a:r>
          </a:p>
        </p:txBody>
      </p:sp>
      <p:sp>
        <p:nvSpPr>
          <p:cNvPr id="68611" name="Content Placeholder 2">
            <a:extLst>
              <a:ext uri="{FF2B5EF4-FFF2-40B4-BE49-F238E27FC236}">
                <a16:creationId xmlns:a16="http://schemas.microsoft.com/office/drawing/2014/main" id="{867F3AD4-3452-4D10-B40B-46D1B0FA1DE6}"/>
              </a:ext>
            </a:extLst>
          </p:cNvPr>
          <p:cNvSpPr>
            <a:spLocks noGrp="1"/>
          </p:cNvSpPr>
          <p:nvPr>
            <p:ph idx="1"/>
          </p:nvPr>
        </p:nvSpPr>
        <p:spPr/>
        <p:txBody>
          <a:bodyPr/>
          <a:lstStyle/>
          <a:p>
            <a:pPr eaLnBrk="1" hangingPunct="1">
              <a:lnSpc>
                <a:spcPct val="90000"/>
              </a:lnSpc>
            </a:pPr>
            <a:r>
              <a:rPr lang="en-US" altLang="en-US" sz="2000" dirty="0">
                <a:ea typeface="ＭＳ Ｐゴシック" panose="020B0600070205080204" pitchFamily="34" charset="-128"/>
              </a:rPr>
              <a:t>Organization’s trust boundary will become dynamic and will move beyond the control and will extend into the service provider domain. </a:t>
            </a:r>
          </a:p>
          <a:p>
            <a:pPr eaLnBrk="1" hangingPunct="1">
              <a:lnSpc>
                <a:spcPct val="90000"/>
              </a:lnSpc>
            </a:pPr>
            <a:r>
              <a:rPr lang="en-US" altLang="en-US" sz="2000" dirty="0">
                <a:ea typeface="ＭＳ Ｐゴシック" panose="020B0600070205080204" pitchFamily="34" charset="-128"/>
              </a:rPr>
              <a:t>Managing access for diverse user populations (employees, contractors, partners, etc.) </a:t>
            </a:r>
          </a:p>
          <a:p>
            <a:pPr eaLnBrk="1" hangingPunct="1">
              <a:lnSpc>
                <a:spcPct val="90000"/>
              </a:lnSpc>
            </a:pPr>
            <a:r>
              <a:rPr lang="en-US" altLang="en-US" sz="2000" dirty="0">
                <a:ea typeface="ＭＳ Ｐゴシック" panose="020B0600070205080204" pitchFamily="34" charset="-128"/>
              </a:rPr>
              <a:t>Increased demand for authentication</a:t>
            </a:r>
          </a:p>
          <a:p>
            <a:pPr lvl="1" eaLnBrk="1" hangingPunct="1">
              <a:lnSpc>
                <a:spcPct val="90000"/>
              </a:lnSpc>
            </a:pPr>
            <a:r>
              <a:rPr lang="en-US" altLang="en-US" sz="2000" dirty="0">
                <a:ea typeface="ＭＳ Ｐゴシック" panose="020B0600070205080204" pitchFamily="34" charset="-128"/>
              </a:rPr>
              <a:t>personal, financial, medical data will now be hosted in the cloud</a:t>
            </a:r>
          </a:p>
          <a:p>
            <a:pPr lvl="1" eaLnBrk="1" hangingPunct="1">
              <a:lnSpc>
                <a:spcPct val="90000"/>
              </a:lnSpc>
            </a:pPr>
            <a:r>
              <a:rPr lang="en-US" altLang="en-US" sz="2000" dirty="0">
                <a:ea typeface="ＭＳ Ｐゴシック" panose="020B0600070205080204" pitchFamily="34" charset="-128"/>
              </a:rPr>
              <a:t>S/W applications hosted in the cloud requires access control</a:t>
            </a:r>
          </a:p>
          <a:p>
            <a:pPr eaLnBrk="1" hangingPunct="1">
              <a:lnSpc>
                <a:spcPct val="90000"/>
              </a:lnSpc>
            </a:pPr>
            <a:r>
              <a:rPr lang="en-US" altLang="en-US" sz="2000" dirty="0">
                <a:ea typeface="ＭＳ Ｐゴシック" panose="020B0600070205080204" pitchFamily="34" charset="-128"/>
              </a:rPr>
              <a:t>Need for higher-assurance authentication</a:t>
            </a:r>
          </a:p>
          <a:p>
            <a:pPr lvl="1" eaLnBrk="1" hangingPunct="1">
              <a:lnSpc>
                <a:spcPct val="90000"/>
              </a:lnSpc>
            </a:pPr>
            <a:r>
              <a:rPr lang="en-US" altLang="en-US" sz="2000" dirty="0">
                <a:ea typeface="ＭＳ Ｐゴシック" panose="020B0600070205080204" pitchFamily="34" charset="-128"/>
              </a:rPr>
              <a:t>authentication in the cloud may mean authentication outside F/W</a:t>
            </a:r>
          </a:p>
          <a:p>
            <a:pPr lvl="1" eaLnBrk="1" hangingPunct="1">
              <a:lnSpc>
                <a:spcPct val="90000"/>
              </a:lnSpc>
            </a:pPr>
            <a:r>
              <a:rPr lang="en-US" altLang="en-US" sz="2000" dirty="0">
                <a:ea typeface="ＭＳ Ｐゴシック" panose="020B0600070205080204" pitchFamily="34" charset="-128"/>
              </a:rPr>
              <a:t> Limits of password authentication</a:t>
            </a:r>
          </a:p>
          <a:p>
            <a:pPr eaLnBrk="1" hangingPunct="1">
              <a:lnSpc>
                <a:spcPct val="90000"/>
              </a:lnSpc>
            </a:pPr>
            <a:r>
              <a:rPr lang="en-US" altLang="en-US" sz="2000" dirty="0">
                <a:ea typeface="ＭＳ Ｐゴシック" panose="020B0600070205080204" pitchFamily="34" charset="-128"/>
              </a:rPr>
              <a:t>Need for authentication from mobile devices</a:t>
            </a:r>
          </a:p>
          <a:p>
            <a:pPr eaLnBrk="1" hangingPunct="1">
              <a:lnSpc>
                <a:spcPct val="90000"/>
              </a:lnSpc>
            </a:pPr>
            <a:endParaRPr lang="en-US" altLang="en-US" sz="2000" dirty="0">
              <a:solidFill>
                <a:srgbClr val="1E1C11"/>
              </a:solidFill>
              <a:ea typeface="ＭＳ Ｐゴシック" panose="020B0600070205080204" pitchFamily="34" charset="-128"/>
            </a:endParaRPr>
          </a:p>
          <a:p>
            <a:pPr eaLnBrk="1" hangingPunct="1">
              <a:lnSpc>
                <a:spcPct val="90000"/>
              </a:lnSpc>
            </a:pPr>
            <a:endParaRPr lang="en-US" altLang="en-US" sz="2000" dirty="0">
              <a:solidFill>
                <a:srgbClr val="1E1C11"/>
              </a:solidFill>
              <a:ea typeface="ＭＳ Ｐゴシック" panose="020B0600070205080204" pitchFamily="34" charset="-128"/>
            </a:endParaRPr>
          </a:p>
        </p:txBody>
      </p:sp>
      <p:sp>
        <p:nvSpPr>
          <p:cNvPr id="68612" name="Slide Number Placeholder 3">
            <a:extLst>
              <a:ext uri="{FF2B5EF4-FFF2-40B4-BE49-F238E27FC236}">
                <a16:creationId xmlns:a16="http://schemas.microsoft.com/office/drawing/2014/main" id="{7AF58112-FFF7-6AEF-61FB-881219F30794}"/>
              </a:ext>
            </a:extLst>
          </p:cNvPr>
          <p:cNvSpPr>
            <a:spLocks noGrp="1"/>
          </p:cNvSpPr>
          <p:nvPr>
            <p:ph type="sldNum" sz="quarter" idx="4294967295"/>
          </p:nvPr>
        </p:nvSpPr>
        <p:spPr bwMode="auto">
          <a:xfrm>
            <a:off x="9297988" y="6035675"/>
            <a:ext cx="28940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0FDAF4C3-6727-419E-9123-FD87FC664374}" type="slidenum">
              <a:rPr lang="en-US" altLang="en-US" sz="1200">
                <a:solidFill>
                  <a:srgbClr val="898989"/>
                </a:solidFill>
                <a:latin typeface="Calibri" panose="020F0502020204030204" pitchFamily="34" charset="0"/>
              </a:rPr>
              <a:pPr eaLnBrk="1" hangingPunct="1"/>
              <a:t>39</a:t>
            </a:fld>
            <a:endParaRPr lang="en-US" altLang="en-US" sz="1200">
              <a:solidFill>
                <a:srgbClr val="898989"/>
              </a:solidFill>
              <a:latin typeface="Calibri" panose="020F050202020403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E2ECC3CD-D9E0-4BBF-6FE1-B2DE4C0D8A2C}"/>
              </a:ext>
            </a:extLst>
          </p:cNvPr>
          <p:cNvSpPr>
            <a:spLocks noGrp="1" noChangeArrowheads="1"/>
          </p:cNvSpPr>
          <p:nvPr>
            <p:ph type="title"/>
          </p:nvPr>
        </p:nvSpPr>
        <p:spPr/>
        <p:txBody>
          <a:bodyPr vert="horz" lIns="91440" tIns="45720" rIns="35717" bIns="45720" rtlCol="0" anchor="ctr">
            <a:normAutofit/>
          </a:bodyPr>
          <a:lstStyle/>
          <a:p>
            <a:pPr eaLnBrk="1" hangingPunct="1">
              <a:defRPr/>
            </a:pPr>
            <a:r>
              <a:rPr lang="en-US" dirty="0">
                <a:ea typeface="+mj-ea"/>
              </a:rPr>
              <a:t>A Massive Concentration of Resources</a:t>
            </a:r>
          </a:p>
        </p:txBody>
      </p:sp>
      <p:sp>
        <p:nvSpPr>
          <p:cNvPr id="20483" name="Rectangle 3">
            <a:extLst>
              <a:ext uri="{FF2B5EF4-FFF2-40B4-BE49-F238E27FC236}">
                <a16:creationId xmlns:a16="http://schemas.microsoft.com/office/drawing/2014/main" id="{46EEF547-D70E-2AD8-C239-232DCDA112FF}"/>
              </a:ext>
            </a:extLst>
          </p:cNvPr>
          <p:cNvSpPr>
            <a:spLocks noGrp="1" noChangeArrowheads="1"/>
          </p:cNvSpPr>
          <p:nvPr>
            <p:ph idx="1"/>
          </p:nvPr>
        </p:nvSpPr>
        <p:spPr/>
        <p:txBody>
          <a:bodyPr vert="horz" lIns="91440" tIns="45720" rIns="35717" bIns="45720" rtlCol="0" anchor="ctr">
            <a:normAutofit/>
          </a:bodyPr>
          <a:lstStyle/>
          <a:p>
            <a:pPr marL="889000" indent="-571500">
              <a:buSzPct val="171000"/>
            </a:pPr>
            <a:r>
              <a:rPr lang="en-US" altLang="en-US" sz="2000" dirty="0">
                <a:ea typeface="ＭＳ Ｐゴシック" panose="020B0600070205080204" pitchFamily="34" charset="-128"/>
              </a:rPr>
              <a:t>Also a massive concentration of risk</a:t>
            </a:r>
          </a:p>
          <a:p>
            <a:pPr marL="1333500" lvl="1" indent="-571500">
              <a:buSzPct val="171000"/>
            </a:pPr>
            <a:r>
              <a:rPr lang="en-US" altLang="en-US" sz="2000" dirty="0">
                <a:ea typeface="ＭＳ Ｐゴシック" panose="020B0600070205080204" pitchFamily="34" charset="-128"/>
              </a:rPr>
              <a:t>expected loss from a single breach can be significantly larger</a:t>
            </a:r>
          </a:p>
          <a:p>
            <a:pPr marL="1333500" lvl="1" indent="-571500">
              <a:buSzPct val="171000"/>
            </a:pPr>
            <a:r>
              <a:rPr lang="en-US" altLang="en-US" sz="2000" dirty="0">
                <a:ea typeface="ＭＳ Ｐゴシック" panose="020B0600070205080204" pitchFamily="34" charset="-128"/>
              </a:rPr>
              <a:t>concentration of “users” represents a concentration of threats</a:t>
            </a:r>
          </a:p>
          <a:p>
            <a:pPr marL="889000" indent="-571500">
              <a:buSzPct val="171000"/>
            </a:pPr>
            <a:r>
              <a:rPr lang="en-US" altLang="en-US" sz="2000" dirty="0">
                <a:ea typeface="ＭＳ Ｐゴシック" panose="020B0600070205080204" pitchFamily="34" charset="-128"/>
              </a:rPr>
              <a:t>“Ultimately, you can outsource responsibility but you can’t outsource accountability.”</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C511A-19B8-86FE-FC33-7463FA668E35}"/>
              </a:ext>
            </a:extLst>
          </p:cNvPr>
          <p:cNvSpPr>
            <a:spLocks noGrp="1"/>
          </p:cNvSpPr>
          <p:nvPr>
            <p:ph type="title"/>
          </p:nvPr>
        </p:nvSpPr>
        <p:spPr/>
        <p:txBody>
          <a:bodyPr/>
          <a:lstStyle/>
          <a:p>
            <a:pPr eaLnBrk="1" hangingPunct="1"/>
            <a:r>
              <a:rPr lang="en-US" altLang="en-US" dirty="0">
                <a:solidFill>
                  <a:schemeClr val="tx1"/>
                </a:solidFill>
                <a:ea typeface="ＭＳ Ｐゴシック" panose="020B0600070205080204" pitchFamily="34" charset="-128"/>
              </a:rPr>
              <a:t>IAM considerations </a:t>
            </a:r>
          </a:p>
        </p:txBody>
      </p:sp>
      <p:sp>
        <p:nvSpPr>
          <p:cNvPr id="69635" name="Content Placeholder 2">
            <a:extLst>
              <a:ext uri="{FF2B5EF4-FFF2-40B4-BE49-F238E27FC236}">
                <a16:creationId xmlns:a16="http://schemas.microsoft.com/office/drawing/2014/main" id="{09DC882F-332F-EC17-8C75-19B16456F85F}"/>
              </a:ext>
            </a:extLst>
          </p:cNvPr>
          <p:cNvSpPr>
            <a:spLocks noGrp="1"/>
          </p:cNvSpPr>
          <p:nvPr>
            <p:ph idx="1"/>
          </p:nvPr>
        </p:nvSpPr>
        <p:spPr/>
        <p:txBody>
          <a:bodyPr/>
          <a:lstStyle/>
          <a:p>
            <a:pPr eaLnBrk="1" hangingPunct="1"/>
            <a:r>
              <a:rPr lang="en-GB" altLang="en-US" sz="2200" dirty="0">
                <a:ea typeface="ＭＳ Ｐゴシック" panose="020B0600070205080204" pitchFamily="34" charset="-128"/>
              </a:rPr>
              <a:t>The strength of authentication system should be reasonably balanced with the need to protect the privacy of the users of the system </a:t>
            </a:r>
          </a:p>
          <a:p>
            <a:pPr lvl="1" eaLnBrk="1" hangingPunct="1"/>
            <a:r>
              <a:rPr lang="en-GB" altLang="en-US" sz="2200" dirty="0">
                <a:ea typeface="ＭＳ Ｐゴシック" panose="020B0600070205080204" pitchFamily="34" charset="-128"/>
              </a:rPr>
              <a:t>The system should allow strong claims to be transmitted and verified w/o revealing more information than is necessary for any given transaction or connection within the service</a:t>
            </a:r>
          </a:p>
          <a:p>
            <a:pPr eaLnBrk="1" hangingPunct="1"/>
            <a:r>
              <a:rPr lang="en-US" altLang="en-US" sz="2200" dirty="0">
                <a:ea typeface="ＭＳ Ｐゴシック" panose="020B0600070205080204" pitchFamily="34" charset="-128"/>
              </a:rPr>
              <a:t>Case Study: S3 outage</a:t>
            </a:r>
          </a:p>
          <a:p>
            <a:pPr lvl="1" eaLnBrk="1" hangingPunct="1"/>
            <a:r>
              <a:rPr lang="en-US" altLang="en-US" sz="2200" dirty="0">
                <a:ea typeface="ＭＳ Ｐゴシック" panose="020B0600070205080204" pitchFamily="34" charset="-128"/>
              </a:rPr>
              <a:t>authentication service overload leading to unavailability</a:t>
            </a:r>
          </a:p>
          <a:p>
            <a:pPr lvl="2" eaLnBrk="1" hangingPunct="1"/>
            <a:r>
              <a:rPr lang="en-US" altLang="en-US" sz="1900" dirty="0">
                <a:ea typeface="ＭＳ Ｐゴシック" panose="020B0600070205080204" pitchFamily="34" charset="-128"/>
              </a:rPr>
              <a:t>2 hours 2/15/08</a:t>
            </a:r>
          </a:p>
          <a:p>
            <a:pPr lvl="2" eaLnBrk="1" hangingPunct="1"/>
            <a:r>
              <a:rPr lang="en-US" altLang="en-US" sz="1900" dirty="0">
                <a:ea typeface="ＭＳ Ｐゴシック" panose="020B0600070205080204" pitchFamily="34" charset="-128"/>
              </a:rPr>
              <a:t>http://www.centernetworks.com/amazon-s3-downtime-update</a:t>
            </a:r>
          </a:p>
          <a:p>
            <a:pPr lvl="1" eaLnBrk="1" hangingPunct="1"/>
            <a:endParaRPr lang="en-US" altLang="en-US" sz="2200" dirty="0">
              <a:solidFill>
                <a:srgbClr val="1E1C11"/>
              </a:solidFill>
              <a:ea typeface="ＭＳ Ｐゴシック" panose="020B0600070205080204" pitchFamily="34" charset="-128"/>
            </a:endParaRPr>
          </a:p>
          <a:p>
            <a:pPr eaLnBrk="1" hangingPunct="1"/>
            <a:endParaRPr lang="en-US" altLang="en-US" sz="2200" dirty="0">
              <a:solidFill>
                <a:srgbClr val="1E1C11"/>
              </a:solidFill>
              <a:ea typeface="ＭＳ Ｐゴシック" panose="020B0600070205080204" pitchFamily="34" charset="-128"/>
            </a:endParaRPr>
          </a:p>
          <a:p>
            <a:pPr eaLnBrk="1" hangingPunct="1"/>
            <a:endParaRPr lang="en-US" altLang="en-US" sz="2200" dirty="0">
              <a:solidFill>
                <a:srgbClr val="1E1C11"/>
              </a:solidFill>
              <a:ea typeface="ＭＳ Ｐゴシック" panose="020B0600070205080204" pitchFamily="34" charset="-128"/>
            </a:endParaRPr>
          </a:p>
        </p:txBody>
      </p:sp>
      <p:sp>
        <p:nvSpPr>
          <p:cNvPr id="69636" name="Slide Number Placeholder 3">
            <a:extLst>
              <a:ext uri="{FF2B5EF4-FFF2-40B4-BE49-F238E27FC236}">
                <a16:creationId xmlns:a16="http://schemas.microsoft.com/office/drawing/2014/main" id="{ED3DF8AF-F326-9243-8F4C-95AE54F77B30}"/>
              </a:ext>
            </a:extLst>
          </p:cNvPr>
          <p:cNvSpPr>
            <a:spLocks noGrp="1"/>
          </p:cNvSpPr>
          <p:nvPr>
            <p:ph type="sldNum" sz="quarter" idx="4294967295"/>
          </p:nvPr>
        </p:nvSpPr>
        <p:spPr bwMode="auto">
          <a:xfrm>
            <a:off x="9297988" y="6035675"/>
            <a:ext cx="28940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CBE93320-C13D-4C76-BE6E-8471C8D8A68A}" type="slidenum">
              <a:rPr lang="en-US" altLang="en-US" sz="1200">
                <a:solidFill>
                  <a:srgbClr val="898989"/>
                </a:solidFill>
                <a:latin typeface="Calibri" panose="020F0502020204030204" pitchFamily="34" charset="0"/>
              </a:rPr>
              <a:pPr eaLnBrk="1" hangingPunct="1"/>
              <a:t>40</a:t>
            </a:fld>
            <a:endParaRPr lang="en-US" altLang="en-US" sz="1200">
              <a:solidFill>
                <a:srgbClr val="898989"/>
              </a:solidFill>
              <a:latin typeface="Calibri" panose="020F0502020204030204" pitchFamily="34" charset="0"/>
            </a:endParaRPr>
          </a:p>
        </p:txBody>
      </p:sp>
      <p:pic>
        <p:nvPicPr>
          <p:cNvPr id="5" name="Picture 4">
            <a:extLst>
              <a:ext uri="{FF2B5EF4-FFF2-40B4-BE49-F238E27FC236}">
                <a16:creationId xmlns:a16="http://schemas.microsoft.com/office/drawing/2014/main" id="{5058DB57-1170-7E3D-0B41-E7CE4EC563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6876" y="0"/>
            <a:ext cx="629824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3E0AF-A099-660B-5B52-3D4CC6FFA947}"/>
              </a:ext>
            </a:extLst>
          </p:cNvPr>
          <p:cNvSpPr>
            <a:spLocks noGrp="1"/>
          </p:cNvSpPr>
          <p:nvPr>
            <p:ph type="title"/>
          </p:nvPr>
        </p:nvSpPr>
        <p:spPr/>
        <p:txBody>
          <a:bodyPr/>
          <a:lstStyle/>
          <a:p>
            <a:pPr eaLnBrk="1" hangingPunct="1"/>
            <a:r>
              <a:rPr lang="en-US" altLang="en-US" dirty="0">
                <a:solidFill>
                  <a:schemeClr val="tx1"/>
                </a:solidFill>
                <a:ea typeface="ＭＳ Ｐゴシック" panose="020B0600070205080204" pitchFamily="34" charset="-128"/>
              </a:rPr>
              <a:t>What is Privacy?</a:t>
            </a:r>
          </a:p>
        </p:txBody>
      </p:sp>
      <p:sp>
        <p:nvSpPr>
          <p:cNvPr id="71683" name="Content Placeholder 2">
            <a:extLst>
              <a:ext uri="{FF2B5EF4-FFF2-40B4-BE49-F238E27FC236}">
                <a16:creationId xmlns:a16="http://schemas.microsoft.com/office/drawing/2014/main" id="{7C8B3121-6E9B-C667-6F1F-7A9F3A7FBEDF}"/>
              </a:ext>
            </a:extLst>
          </p:cNvPr>
          <p:cNvSpPr>
            <a:spLocks noGrp="1"/>
          </p:cNvSpPr>
          <p:nvPr>
            <p:ph idx="1"/>
          </p:nvPr>
        </p:nvSpPr>
        <p:spPr/>
        <p:txBody>
          <a:bodyPr/>
          <a:lstStyle/>
          <a:p>
            <a:pPr eaLnBrk="1" hangingPunct="1"/>
            <a:r>
              <a:rPr lang="en-US" altLang="en-US" sz="2200" dirty="0">
                <a:ea typeface="ＭＳ Ｐゴシック" panose="020B0600070205080204" pitchFamily="34" charset="-128"/>
              </a:rPr>
              <a:t>The concept of privacy varies widely among (and sometimes within) countries, cultures, and jurisdictions. </a:t>
            </a:r>
          </a:p>
          <a:p>
            <a:pPr eaLnBrk="1" hangingPunct="1"/>
            <a:r>
              <a:rPr lang="en-US" altLang="en-US" sz="2200" dirty="0">
                <a:ea typeface="ＭＳ Ｐゴシック" panose="020B0600070205080204" pitchFamily="34" charset="-128"/>
              </a:rPr>
              <a:t>It is shaped by public expectations and legal interpretations; as such, a concise definition is elusive if not impossible. </a:t>
            </a:r>
          </a:p>
          <a:p>
            <a:pPr eaLnBrk="1" hangingPunct="1"/>
            <a:r>
              <a:rPr lang="en-US" altLang="en-US" sz="2200" dirty="0">
                <a:ea typeface="ＭＳ Ｐゴシック" panose="020B0600070205080204" pitchFamily="34" charset="-128"/>
              </a:rPr>
              <a:t>Privacy rights or obligations are related to the collection, use, disclosure, storage, and destruction of personal data (or Personally Identifiable Information—PII). </a:t>
            </a:r>
          </a:p>
          <a:p>
            <a:pPr eaLnBrk="1" hangingPunct="1"/>
            <a:r>
              <a:rPr lang="en-US" altLang="en-US" sz="2200" dirty="0">
                <a:ea typeface="ＭＳ Ｐゴシック" panose="020B0600070205080204" pitchFamily="34" charset="-128"/>
              </a:rPr>
              <a:t>At the end of the day, privacy is about the accountability of organizations to data subjects, as well as the transparency to an organization’s practice around personal information.</a:t>
            </a:r>
          </a:p>
          <a:p>
            <a:pPr eaLnBrk="1" hangingPunct="1"/>
            <a:endParaRPr lang="en-US" altLang="en-US" sz="2200" dirty="0">
              <a:solidFill>
                <a:srgbClr val="1E1C11"/>
              </a:solidFill>
              <a:ea typeface="ＭＳ Ｐゴシック" panose="020B0600070205080204" pitchFamily="34" charset="-128"/>
            </a:endParaRPr>
          </a:p>
        </p:txBody>
      </p:sp>
      <p:sp>
        <p:nvSpPr>
          <p:cNvPr id="71684" name="Slide Number Placeholder 3">
            <a:extLst>
              <a:ext uri="{FF2B5EF4-FFF2-40B4-BE49-F238E27FC236}">
                <a16:creationId xmlns:a16="http://schemas.microsoft.com/office/drawing/2014/main" id="{43EF4208-4CE4-B332-F22F-0F39846E47CB}"/>
              </a:ext>
            </a:extLst>
          </p:cNvPr>
          <p:cNvSpPr>
            <a:spLocks noGrp="1"/>
          </p:cNvSpPr>
          <p:nvPr>
            <p:ph type="sldNum" sz="quarter" idx="4294967295"/>
          </p:nvPr>
        </p:nvSpPr>
        <p:spPr bwMode="auto">
          <a:xfrm>
            <a:off x="9297988" y="6035675"/>
            <a:ext cx="28940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5A67EE58-5D73-4BD2-BB08-56DD2BDA3C83}" type="slidenum">
              <a:rPr lang="en-US" altLang="en-US" sz="1200">
                <a:solidFill>
                  <a:srgbClr val="898989"/>
                </a:solidFill>
                <a:latin typeface="Calibri" panose="020F0502020204030204" pitchFamily="34" charset="0"/>
              </a:rPr>
              <a:pPr eaLnBrk="1" hangingPunct="1"/>
              <a:t>41</a:t>
            </a:fld>
            <a:endParaRPr lang="en-US" altLang="en-US" sz="1200">
              <a:solidFill>
                <a:srgbClr val="898989"/>
              </a:solidFill>
              <a:latin typeface="Calibri" panose="020F050202020403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C2507-5F0D-D00B-1D74-B9D0B4B29F3E}"/>
              </a:ext>
            </a:extLst>
          </p:cNvPr>
          <p:cNvSpPr>
            <a:spLocks noGrp="1"/>
          </p:cNvSpPr>
          <p:nvPr>
            <p:ph type="title"/>
          </p:nvPr>
        </p:nvSpPr>
        <p:spPr/>
        <p:txBody>
          <a:bodyPr/>
          <a:lstStyle/>
          <a:p>
            <a:pPr eaLnBrk="1" hangingPunct="1"/>
            <a:r>
              <a:rPr lang="en-US" altLang="en-US" dirty="0">
                <a:solidFill>
                  <a:schemeClr val="tx1"/>
                </a:solidFill>
                <a:ea typeface="ＭＳ Ｐゴシック" panose="020B0600070205080204" pitchFamily="34" charset="-128"/>
              </a:rPr>
              <a:t>What Are the Key Privacy Concerns?</a:t>
            </a:r>
          </a:p>
        </p:txBody>
      </p:sp>
      <p:sp>
        <p:nvSpPr>
          <p:cNvPr id="73731" name="Content Placeholder 2">
            <a:extLst>
              <a:ext uri="{FF2B5EF4-FFF2-40B4-BE49-F238E27FC236}">
                <a16:creationId xmlns:a16="http://schemas.microsoft.com/office/drawing/2014/main" id="{6B948E5B-F04F-75FE-222A-B8272A68260F}"/>
              </a:ext>
            </a:extLst>
          </p:cNvPr>
          <p:cNvSpPr>
            <a:spLocks noGrp="1"/>
          </p:cNvSpPr>
          <p:nvPr>
            <p:ph idx="1"/>
          </p:nvPr>
        </p:nvSpPr>
        <p:spPr/>
        <p:txBody>
          <a:bodyPr/>
          <a:lstStyle/>
          <a:p>
            <a:pPr eaLnBrk="1" hangingPunct="1"/>
            <a:r>
              <a:rPr lang="en-US" altLang="en-US" sz="2000" dirty="0">
                <a:ea typeface="ＭＳ Ｐゴシック" panose="020B0600070205080204" pitchFamily="34" charset="-128"/>
              </a:rPr>
              <a:t>Typically mix security and privacy</a:t>
            </a:r>
          </a:p>
          <a:p>
            <a:pPr eaLnBrk="1" hangingPunct="1"/>
            <a:r>
              <a:rPr lang="en-US" altLang="en-US" sz="2000" dirty="0">
                <a:ea typeface="ＭＳ Ｐゴシック" panose="020B0600070205080204" pitchFamily="34" charset="-128"/>
              </a:rPr>
              <a:t>Some considerations to be aware of:</a:t>
            </a:r>
          </a:p>
          <a:p>
            <a:pPr lvl="1" eaLnBrk="1" hangingPunct="1"/>
            <a:r>
              <a:rPr lang="en-US" altLang="en-US" sz="2000" dirty="0">
                <a:ea typeface="ＭＳ Ｐゴシック" panose="020B0600070205080204" pitchFamily="34" charset="-128"/>
              </a:rPr>
              <a:t>Storage</a:t>
            </a:r>
          </a:p>
          <a:p>
            <a:pPr lvl="1" eaLnBrk="1" hangingPunct="1"/>
            <a:r>
              <a:rPr lang="en-US" altLang="en-US" sz="2000" dirty="0">
                <a:ea typeface="ＭＳ Ｐゴシック" panose="020B0600070205080204" pitchFamily="34" charset="-128"/>
              </a:rPr>
              <a:t>Retention</a:t>
            </a:r>
          </a:p>
          <a:p>
            <a:pPr lvl="1" eaLnBrk="1" hangingPunct="1"/>
            <a:r>
              <a:rPr lang="en-US" altLang="en-US" sz="2000" dirty="0">
                <a:ea typeface="ＭＳ Ｐゴシック" panose="020B0600070205080204" pitchFamily="34" charset="-128"/>
              </a:rPr>
              <a:t>Destruction</a:t>
            </a:r>
          </a:p>
          <a:p>
            <a:pPr lvl="1" eaLnBrk="1" hangingPunct="1"/>
            <a:r>
              <a:rPr lang="en-US" altLang="en-US" sz="2000" dirty="0">
                <a:ea typeface="ＭＳ Ｐゴシック" panose="020B0600070205080204" pitchFamily="34" charset="-128"/>
              </a:rPr>
              <a:t>Auditing, monitoring and risk management</a:t>
            </a:r>
          </a:p>
          <a:p>
            <a:pPr lvl="1" eaLnBrk="1" hangingPunct="1"/>
            <a:r>
              <a:rPr lang="en-US" altLang="en-US" sz="2000" dirty="0">
                <a:ea typeface="ＭＳ Ｐゴシック" panose="020B0600070205080204" pitchFamily="34" charset="-128"/>
              </a:rPr>
              <a:t>Privacy breaches</a:t>
            </a:r>
          </a:p>
          <a:p>
            <a:pPr lvl="1" eaLnBrk="1" hangingPunct="1"/>
            <a:r>
              <a:rPr lang="en-US" altLang="en-US" sz="2000" dirty="0">
                <a:ea typeface="ＭＳ Ｐゴシック" panose="020B0600070205080204" pitchFamily="34" charset="-128"/>
              </a:rPr>
              <a:t>Who is responsible for protecting privacy?</a:t>
            </a:r>
          </a:p>
          <a:p>
            <a:pPr lvl="1" eaLnBrk="1" hangingPunct="1"/>
            <a:endParaRPr lang="en-US" altLang="en-US" dirty="0">
              <a:solidFill>
                <a:srgbClr val="1E1C11"/>
              </a:solidFill>
              <a:ea typeface="ＭＳ Ｐゴシック" panose="020B0600070205080204" pitchFamily="34" charset="-128"/>
            </a:endParaRPr>
          </a:p>
        </p:txBody>
      </p:sp>
      <p:sp>
        <p:nvSpPr>
          <p:cNvPr id="73732" name="Slide Number Placeholder 3">
            <a:extLst>
              <a:ext uri="{FF2B5EF4-FFF2-40B4-BE49-F238E27FC236}">
                <a16:creationId xmlns:a16="http://schemas.microsoft.com/office/drawing/2014/main" id="{5D23617F-1E91-86F4-A290-3013751AB713}"/>
              </a:ext>
            </a:extLst>
          </p:cNvPr>
          <p:cNvSpPr>
            <a:spLocks noGrp="1"/>
          </p:cNvSpPr>
          <p:nvPr>
            <p:ph type="sldNum" sz="quarter" idx="4294967295"/>
          </p:nvPr>
        </p:nvSpPr>
        <p:spPr bwMode="auto">
          <a:xfrm>
            <a:off x="9297988" y="6035675"/>
            <a:ext cx="28940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683A70E6-C910-4D32-818B-36BA0C084C07}" type="slidenum">
              <a:rPr lang="en-US" altLang="en-US" sz="1200">
                <a:solidFill>
                  <a:srgbClr val="898989"/>
                </a:solidFill>
                <a:latin typeface="Calibri" panose="020F0502020204030204" pitchFamily="34" charset="0"/>
              </a:rPr>
              <a:pPr eaLnBrk="1" hangingPunct="1"/>
              <a:t>42</a:t>
            </a:fld>
            <a:endParaRPr lang="en-US" altLang="en-US" sz="1200">
              <a:solidFill>
                <a:srgbClr val="898989"/>
              </a:solidFill>
              <a:latin typeface="Calibri" panose="020F050202020403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9570D-F8B0-29C1-3256-04C3F81109C5}"/>
              </a:ext>
            </a:extLst>
          </p:cNvPr>
          <p:cNvSpPr>
            <a:spLocks noGrp="1"/>
          </p:cNvSpPr>
          <p:nvPr>
            <p:ph type="title"/>
          </p:nvPr>
        </p:nvSpPr>
        <p:spPr/>
        <p:txBody>
          <a:bodyPr/>
          <a:lstStyle/>
          <a:p>
            <a:pPr eaLnBrk="1" hangingPunct="1"/>
            <a:r>
              <a:rPr lang="en-US" altLang="en-US" dirty="0">
                <a:solidFill>
                  <a:schemeClr val="tx1"/>
                </a:solidFill>
                <a:ea typeface="ＭＳ Ｐゴシック" panose="020B0600070205080204" pitchFamily="34" charset="-128"/>
              </a:rPr>
              <a:t>Storage</a:t>
            </a:r>
          </a:p>
        </p:txBody>
      </p:sp>
      <p:sp>
        <p:nvSpPr>
          <p:cNvPr id="74755" name="Content Placeholder 2">
            <a:extLst>
              <a:ext uri="{FF2B5EF4-FFF2-40B4-BE49-F238E27FC236}">
                <a16:creationId xmlns:a16="http://schemas.microsoft.com/office/drawing/2014/main" id="{3D113669-FD36-1A57-F866-CFC56BE34ED8}"/>
              </a:ext>
            </a:extLst>
          </p:cNvPr>
          <p:cNvSpPr>
            <a:spLocks noGrp="1"/>
          </p:cNvSpPr>
          <p:nvPr>
            <p:ph idx="1"/>
          </p:nvPr>
        </p:nvSpPr>
        <p:spPr/>
        <p:txBody>
          <a:bodyPr/>
          <a:lstStyle/>
          <a:p>
            <a:pPr eaLnBrk="1" hangingPunct="1"/>
            <a:r>
              <a:rPr lang="en-US" altLang="en-US" sz="2000" dirty="0">
                <a:ea typeface="ＭＳ Ｐゴシック" panose="020B0600070205080204" pitchFamily="34" charset="-128"/>
              </a:rPr>
              <a:t>Is it commingled with information from other organizations that use the same CSP? </a:t>
            </a:r>
          </a:p>
          <a:p>
            <a:pPr eaLnBrk="1" hangingPunct="1"/>
            <a:r>
              <a:rPr lang="en-GB" altLang="en-US" sz="2000" dirty="0">
                <a:ea typeface="ＭＳ Ｐゴシック" panose="020B0600070205080204" pitchFamily="34" charset="-128"/>
              </a:rPr>
              <a:t>The aggregation of data raises new privacy issues</a:t>
            </a:r>
          </a:p>
          <a:p>
            <a:pPr lvl="1" eaLnBrk="1" hangingPunct="1"/>
            <a:r>
              <a:rPr lang="en-GB" altLang="en-US" sz="2000" dirty="0">
                <a:ea typeface="ＭＳ Ｐゴシック" panose="020B0600070205080204" pitchFamily="34" charset="-128"/>
              </a:rPr>
              <a:t>Some governments may decide to search through data without necessarily notifying the data owner, depending on where the data resides </a:t>
            </a:r>
          </a:p>
          <a:p>
            <a:pPr eaLnBrk="1" hangingPunct="1"/>
            <a:r>
              <a:rPr lang="en-GB" altLang="en-US" sz="2000" dirty="0">
                <a:ea typeface="ＭＳ Ｐゴシック" panose="020B0600070205080204" pitchFamily="34" charset="-128"/>
              </a:rPr>
              <a:t>Whether the cloud provider itself has any right to see and access customer data?</a:t>
            </a:r>
          </a:p>
          <a:p>
            <a:pPr eaLnBrk="1" hangingPunct="1"/>
            <a:r>
              <a:rPr lang="en-GB" altLang="en-US" sz="2000" dirty="0">
                <a:ea typeface="ＭＳ Ｐゴシック" panose="020B0600070205080204" pitchFamily="34" charset="-128"/>
              </a:rPr>
              <a:t>Some services today track user behaviour for a range of purposes, from sending targeted advertising to improving services   </a:t>
            </a:r>
            <a:endParaRPr lang="en-US" altLang="en-US" sz="2000" dirty="0">
              <a:ea typeface="ＭＳ Ｐゴシック" panose="020B0600070205080204" pitchFamily="34" charset="-128"/>
            </a:endParaRPr>
          </a:p>
          <a:p>
            <a:pPr eaLnBrk="1" hangingPunct="1"/>
            <a:endParaRPr lang="en-US" altLang="en-US" dirty="0">
              <a:solidFill>
                <a:srgbClr val="1E1C11"/>
              </a:solidFill>
              <a:ea typeface="ＭＳ Ｐゴシック" panose="020B0600070205080204" pitchFamily="34" charset="-128"/>
            </a:endParaRPr>
          </a:p>
          <a:p>
            <a:pPr eaLnBrk="1" hangingPunct="1"/>
            <a:endParaRPr lang="en-US" altLang="en-US" dirty="0">
              <a:solidFill>
                <a:srgbClr val="FF0000"/>
              </a:solidFill>
              <a:ea typeface="ＭＳ Ｐゴシック" panose="020B0600070205080204" pitchFamily="34" charset="-128"/>
            </a:endParaRPr>
          </a:p>
          <a:p>
            <a:pPr eaLnBrk="1" hangingPunct="1"/>
            <a:endParaRPr lang="en-US" altLang="en-US" dirty="0">
              <a:solidFill>
                <a:srgbClr val="1E1C11"/>
              </a:solidFill>
              <a:ea typeface="ＭＳ Ｐゴシック" panose="020B0600070205080204" pitchFamily="34" charset="-128"/>
            </a:endParaRPr>
          </a:p>
        </p:txBody>
      </p:sp>
      <p:sp>
        <p:nvSpPr>
          <p:cNvPr id="74756" name="Slide Number Placeholder 3">
            <a:extLst>
              <a:ext uri="{FF2B5EF4-FFF2-40B4-BE49-F238E27FC236}">
                <a16:creationId xmlns:a16="http://schemas.microsoft.com/office/drawing/2014/main" id="{4840FC2A-1F6C-6505-F612-AFF0A2FB47EE}"/>
              </a:ext>
            </a:extLst>
          </p:cNvPr>
          <p:cNvSpPr>
            <a:spLocks noGrp="1"/>
          </p:cNvSpPr>
          <p:nvPr>
            <p:ph type="sldNum" sz="quarter" idx="4294967295"/>
          </p:nvPr>
        </p:nvSpPr>
        <p:spPr bwMode="auto">
          <a:xfrm>
            <a:off x="9297988" y="6035675"/>
            <a:ext cx="28940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88FFAD6A-E22F-4003-9FB7-11C455584D38}" type="slidenum">
              <a:rPr lang="en-US" altLang="en-US" sz="1200">
                <a:solidFill>
                  <a:srgbClr val="898989"/>
                </a:solidFill>
                <a:latin typeface="Calibri" panose="020F0502020204030204" pitchFamily="34" charset="0"/>
              </a:rPr>
              <a:pPr eaLnBrk="1" hangingPunct="1"/>
              <a:t>43</a:t>
            </a:fld>
            <a:endParaRPr lang="en-US" altLang="en-US" sz="1200">
              <a:solidFill>
                <a:srgbClr val="898989"/>
              </a:solidFill>
              <a:latin typeface="Calibri" panose="020F0502020204030204"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B9E96-63AC-FF9D-FFD6-34711455E4DA}"/>
              </a:ext>
            </a:extLst>
          </p:cNvPr>
          <p:cNvSpPr>
            <a:spLocks noGrp="1"/>
          </p:cNvSpPr>
          <p:nvPr>
            <p:ph type="title"/>
          </p:nvPr>
        </p:nvSpPr>
        <p:spPr/>
        <p:txBody>
          <a:bodyPr/>
          <a:lstStyle/>
          <a:p>
            <a:pPr eaLnBrk="1" hangingPunct="1"/>
            <a:r>
              <a:rPr lang="en-US" altLang="en-US" dirty="0">
                <a:solidFill>
                  <a:schemeClr val="tx1"/>
                </a:solidFill>
                <a:ea typeface="ＭＳ Ｐゴシック" panose="020B0600070205080204" pitchFamily="34" charset="-128"/>
              </a:rPr>
              <a:t>Retention</a:t>
            </a:r>
          </a:p>
        </p:txBody>
      </p:sp>
      <p:sp>
        <p:nvSpPr>
          <p:cNvPr id="75779" name="Content Placeholder 2">
            <a:extLst>
              <a:ext uri="{FF2B5EF4-FFF2-40B4-BE49-F238E27FC236}">
                <a16:creationId xmlns:a16="http://schemas.microsoft.com/office/drawing/2014/main" id="{5D29B36E-949E-0F90-64DA-0A70C1C2297C}"/>
              </a:ext>
            </a:extLst>
          </p:cNvPr>
          <p:cNvSpPr>
            <a:spLocks noGrp="1"/>
          </p:cNvSpPr>
          <p:nvPr>
            <p:ph idx="1"/>
          </p:nvPr>
        </p:nvSpPr>
        <p:spPr/>
        <p:txBody>
          <a:bodyPr/>
          <a:lstStyle/>
          <a:p>
            <a:pPr eaLnBrk="1" hangingPunct="1"/>
            <a:r>
              <a:rPr lang="en-US" altLang="en-US" sz="2000" dirty="0">
                <a:ea typeface="ＭＳ Ｐゴシック" panose="020B0600070205080204" pitchFamily="34" charset="-128"/>
              </a:rPr>
              <a:t>How long is personal information (that is transferred to the cloud) retained?</a:t>
            </a:r>
          </a:p>
          <a:p>
            <a:pPr eaLnBrk="1" hangingPunct="1"/>
            <a:r>
              <a:rPr lang="en-US" altLang="en-US" sz="2000" dirty="0">
                <a:ea typeface="ＭＳ Ｐゴシック" panose="020B0600070205080204" pitchFamily="34" charset="-128"/>
              </a:rPr>
              <a:t>Which retention policy governs the data? </a:t>
            </a:r>
          </a:p>
          <a:p>
            <a:pPr eaLnBrk="1" hangingPunct="1"/>
            <a:r>
              <a:rPr lang="en-US" altLang="en-US" sz="2000" dirty="0">
                <a:ea typeface="ＭＳ Ｐゴシック" panose="020B0600070205080204" pitchFamily="34" charset="-128"/>
              </a:rPr>
              <a:t>Does the organization own the data, or the CSP? </a:t>
            </a:r>
          </a:p>
          <a:p>
            <a:pPr eaLnBrk="1" hangingPunct="1"/>
            <a:r>
              <a:rPr lang="en-US" altLang="en-US" sz="2000" dirty="0">
                <a:ea typeface="ＭＳ Ｐゴシック" panose="020B0600070205080204" pitchFamily="34" charset="-128"/>
              </a:rPr>
              <a:t>Who enforces the retention policy in the cloud, and how are exceptions to this policy (such as litigation holds) managed?</a:t>
            </a:r>
          </a:p>
          <a:p>
            <a:pPr eaLnBrk="1" hangingPunct="1"/>
            <a:endParaRPr lang="en-US" altLang="en-US" dirty="0">
              <a:solidFill>
                <a:srgbClr val="1E1C11"/>
              </a:solidFill>
              <a:ea typeface="ＭＳ Ｐゴシック" panose="020B0600070205080204" pitchFamily="34" charset="-128"/>
            </a:endParaRPr>
          </a:p>
        </p:txBody>
      </p:sp>
      <p:sp>
        <p:nvSpPr>
          <p:cNvPr id="75780" name="Slide Number Placeholder 3">
            <a:extLst>
              <a:ext uri="{FF2B5EF4-FFF2-40B4-BE49-F238E27FC236}">
                <a16:creationId xmlns:a16="http://schemas.microsoft.com/office/drawing/2014/main" id="{B5C63959-A71E-42DB-DBFB-5B98FEA63CC2}"/>
              </a:ext>
            </a:extLst>
          </p:cNvPr>
          <p:cNvSpPr>
            <a:spLocks noGrp="1"/>
          </p:cNvSpPr>
          <p:nvPr>
            <p:ph type="sldNum" sz="quarter" idx="4294967295"/>
          </p:nvPr>
        </p:nvSpPr>
        <p:spPr bwMode="auto">
          <a:xfrm>
            <a:off x="9297988" y="6035675"/>
            <a:ext cx="28940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D082AA2B-B02B-4F9F-83DA-5D079D819163}" type="slidenum">
              <a:rPr lang="en-US" altLang="en-US" sz="1200">
                <a:solidFill>
                  <a:srgbClr val="898989"/>
                </a:solidFill>
                <a:latin typeface="Calibri" panose="020F0502020204030204" pitchFamily="34" charset="0"/>
              </a:rPr>
              <a:pPr eaLnBrk="1" hangingPunct="1"/>
              <a:t>44</a:t>
            </a:fld>
            <a:endParaRPr lang="en-US" altLang="en-US" sz="1200">
              <a:solidFill>
                <a:srgbClr val="898989"/>
              </a:solidFill>
              <a:latin typeface="Calibri" panose="020F0502020204030204"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E08C8-1148-7DF0-9E2F-BF8077DA3CBC}"/>
              </a:ext>
            </a:extLst>
          </p:cNvPr>
          <p:cNvSpPr>
            <a:spLocks noGrp="1"/>
          </p:cNvSpPr>
          <p:nvPr>
            <p:ph type="title"/>
          </p:nvPr>
        </p:nvSpPr>
        <p:spPr/>
        <p:txBody>
          <a:bodyPr/>
          <a:lstStyle/>
          <a:p>
            <a:pPr eaLnBrk="1" hangingPunct="1"/>
            <a:r>
              <a:rPr lang="en-US" altLang="en-US" dirty="0">
                <a:solidFill>
                  <a:schemeClr val="tx1"/>
                </a:solidFill>
                <a:ea typeface="ＭＳ Ｐゴシック" panose="020B0600070205080204" pitchFamily="34" charset="-128"/>
              </a:rPr>
              <a:t>Destruction</a:t>
            </a:r>
          </a:p>
        </p:txBody>
      </p:sp>
      <p:sp>
        <p:nvSpPr>
          <p:cNvPr id="76803" name="Content Placeholder 2">
            <a:extLst>
              <a:ext uri="{FF2B5EF4-FFF2-40B4-BE49-F238E27FC236}">
                <a16:creationId xmlns:a16="http://schemas.microsoft.com/office/drawing/2014/main" id="{394EDCED-F972-7963-871C-0B5E833FF730}"/>
              </a:ext>
            </a:extLst>
          </p:cNvPr>
          <p:cNvSpPr>
            <a:spLocks noGrp="1"/>
          </p:cNvSpPr>
          <p:nvPr>
            <p:ph idx="1"/>
          </p:nvPr>
        </p:nvSpPr>
        <p:spPr/>
        <p:txBody>
          <a:bodyPr/>
          <a:lstStyle/>
          <a:p>
            <a:pPr eaLnBrk="1" hangingPunct="1"/>
            <a:r>
              <a:rPr lang="en-US" altLang="en-US" sz="2200" dirty="0">
                <a:ea typeface="ＭＳ Ｐゴシック" panose="020B0600070205080204" pitchFamily="34" charset="-128"/>
              </a:rPr>
              <a:t>How does the cloud provider destroy PII at the end of the retention period? </a:t>
            </a:r>
          </a:p>
          <a:p>
            <a:pPr eaLnBrk="1" hangingPunct="1"/>
            <a:r>
              <a:rPr lang="en-US" altLang="en-US" sz="2200" dirty="0">
                <a:ea typeface="ＭＳ Ｐゴシック" panose="020B0600070205080204" pitchFamily="34" charset="-128"/>
              </a:rPr>
              <a:t>How do organizations ensure that their PII is destroyed by the CSP at the right point and is not available to other cloud users? </a:t>
            </a:r>
          </a:p>
          <a:p>
            <a:pPr eaLnBrk="1" hangingPunct="1"/>
            <a:r>
              <a:rPr lang="en-US" altLang="en-US" sz="2200" dirty="0">
                <a:ea typeface="ＭＳ Ｐゴシック" panose="020B0600070205080204" pitchFamily="34" charset="-128"/>
              </a:rPr>
              <a:t>Cloud storage providers usually replicate the data across multiple systems and sites—increased availability is one of the benefits they provide. </a:t>
            </a:r>
          </a:p>
          <a:p>
            <a:pPr lvl="1" eaLnBrk="1" hangingPunct="1"/>
            <a:r>
              <a:rPr lang="en-US" altLang="en-US" sz="2200" dirty="0">
                <a:ea typeface="ＭＳ Ｐゴシック" panose="020B0600070205080204" pitchFamily="34" charset="-128"/>
              </a:rPr>
              <a:t>How do you know that the CSP didn’t retain additional copies? </a:t>
            </a:r>
          </a:p>
          <a:p>
            <a:pPr lvl="1" eaLnBrk="1" hangingPunct="1"/>
            <a:r>
              <a:rPr lang="en-US" altLang="en-US" sz="2200" dirty="0">
                <a:ea typeface="ＭＳ Ｐゴシック" panose="020B0600070205080204" pitchFamily="34" charset="-128"/>
              </a:rPr>
              <a:t>Did the CSP really destroy the data, or just make it inaccessible to the organization? </a:t>
            </a:r>
          </a:p>
          <a:p>
            <a:pPr lvl="1" eaLnBrk="1" hangingPunct="1"/>
            <a:r>
              <a:rPr lang="en-US" altLang="en-US" sz="2200" dirty="0">
                <a:ea typeface="ＭＳ Ｐゴシック" panose="020B0600070205080204" pitchFamily="34" charset="-128"/>
              </a:rPr>
              <a:t>Is the CSP keeping the information longer than necessary so that it can mine the data for its own use?</a:t>
            </a:r>
          </a:p>
        </p:txBody>
      </p:sp>
      <p:sp>
        <p:nvSpPr>
          <p:cNvPr id="76804" name="Slide Number Placeholder 3">
            <a:extLst>
              <a:ext uri="{FF2B5EF4-FFF2-40B4-BE49-F238E27FC236}">
                <a16:creationId xmlns:a16="http://schemas.microsoft.com/office/drawing/2014/main" id="{E095B178-EBEA-3737-029A-EAE432D7728C}"/>
              </a:ext>
            </a:extLst>
          </p:cNvPr>
          <p:cNvSpPr>
            <a:spLocks noGrp="1"/>
          </p:cNvSpPr>
          <p:nvPr>
            <p:ph type="sldNum" sz="quarter" idx="4294967295"/>
          </p:nvPr>
        </p:nvSpPr>
        <p:spPr bwMode="auto">
          <a:xfrm>
            <a:off x="9297988" y="6035675"/>
            <a:ext cx="28940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8C0357BC-4579-43A1-8975-984EB2368973}" type="slidenum">
              <a:rPr lang="en-US" altLang="en-US" sz="1200">
                <a:solidFill>
                  <a:srgbClr val="898989"/>
                </a:solidFill>
                <a:latin typeface="Calibri" panose="020F0502020204030204" pitchFamily="34" charset="0"/>
              </a:rPr>
              <a:pPr eaLnBrk="1" hangingPunct="1"/>
              <a:t>45</a:t>
            </a:fld>
            <a:endParaRPr lang="en-US" altLang="en-US" sz="1200">
              <a:solidFill>
                <a:srgbClr val="898989"/>
              </a:solidFill>
              <a:latin typeface="Calibri" panose="020F050202020403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EBB90-3203-B0F5-1BF3-3E934FC6E8E0}"/>
              </a:ext>
            </a:extLst>
          </p:cNvPr>
          <p:cNvSpPr>
            <a:spLocks noGrp="1"/>
          </p:cNvSpPr>
          <p:nvPr>
            <p:ph type="title"/>
          </p:nvPr>
        </p:nvSpPr>
        <p:spPr/>
        <p:txBody>
          <a:bodyPr/>
          <a:lstStyle/>
          <a:p>
            <a:pPr eaLnBrk="1" hangingPunct="1"/>
            <a:r>
              <a:rPr lang="en-US" altLang="en-US" dirty="0">
                <a:solidFill>
                  <a:schemeClr val="tx1"/>
                </a:solidFill>
                <a:ea typeface="ＭＳ Ｐゴシック" panose="020B0600070205080204" pitchFamily="34" charset="-128"/>
              </a:rPr>
              <a:t>Auditing, monitoring and risk management</a:t>
            </a:r>
          </a:p>
        </p:txBody>
      </p:sp>
      <p:sp>
        <p:nvSpPr>
          <p:cNvPr id="78851" name="Content Placeholder 2">
            <a:extLst>
              <a:ext uri="{FF2B5EF4-FFF2-40B4-BE49-F238E27FC236}">
                <a16:creationId xmlns:a16="http://schemas.microsoft.com/office/drawing/2014/main" id="{A1AF3683-2670-45BD-45F8-FF2D478285E6}"/>
              </a:ext>
            </a:extLst>
          </p:cNvPr>
          <p:cNvSpPr>
            <a:spLocks noGrp="1"/>
          </p:cNvSpPr>
          <p:nvPr>
            <p:ph idx="1"/>
          </p:nvPr>
        </p:nvSpPr>
        <p:spPr/>
        <p:txBody>
          <a:bodyPr/>
          <a:lstStyle/>
          <a:p>
            <a:pPr eaLnBrk="1" hangingPunct="1">
              <a:lnSpc>
                <a:spcPct val="90000"/>
              </a:lnSpc>
            </a:pPr>
            <a:r>
              <a:rPr lang="en-US" altLang="en-US" sz="2000" dirty="0">
                <a:ea typeface="ＭＳ Ｐゴシック" panose="020B0600070205080204" pitchFamily="34" charset="-128"/>
              </a:rPr>
              <a:t>How can organizations monitor their CSP and provide assurance to relevant stakeholders that privacy requirements are met when their PII is in the cloud?</a:t>
            </a:r>
          </a:p>
          <a:p>
            <a:pPr eaLnBrk="1" hangingPunct="1">
              <a:lnSpc>
                <a:spcPct val="90000"/>
              </a:lnSpc>
            </a:pPr>
            <a:r>
              <a:rPr lang="en-GB" altLang="en-US" sz="2000" dirty="0">
                <a:ea typeface="ＭＳ Ｐゴシック" panose="020B0600070205080204" pitchFamily="34" charset="-128"/>
              </a:rPr>
              <a:t>Are they regularly audited?  </a:t>
            </a:r>
          </a:p>
          <a:p>
            <a:pPr eaLnBrk="1" hangingPunct="1">
              <a:lnSpc>
                <a:spcPct val="90000"/>
              </a:lnSpc>
            </a:pPr>
            <a:r>
              <a:rPr lang="en-GB" altLang="en-US" sz="2000" dirty="0">
                <a:ea typeface="ＭＳ Ｐゴシック" panose="020B0600070205080204" pitchFamily="34" charset="-128"/>
              </a:rPr>
              <a:t>What happens in the event of an incident?</a:t>
            </a:r>
          </a:p>
          <a:p>
            <a:pPr eaLnBrk="1" hangingPunct="1">
              <a:lnSpc>
                <a:spcPct val="90000"/>
              </a:lnSpc>
            </a:pPr>
            <a:r>
              <a:rPr lang="en-GB" altLang="en-US" sz="2000" dirty="0">
                <a:ea typeface="ＭＳ Ｐゴシック" panose="020B0600070205080204" pitchFamily="34" charset="-128"/>
              </a:rPr>
              <a:t>If business-critical processes are migrated to a cloud computing model, internal security processes need to evolve to allow multiple cloud providers to participate in those processes, as needed. </a:t>
            </a:r>
          </a:p>
          <a:p>
            <a:pPr lvl="1" eaLnBrk="1" hangingPunct="1">
              <a:lnSpc>
                <a:spcPct val="90000"/>
              </a:lnSpc>
            </a:pPr>
            <a:r>
              <a:rPr lang="en-GB" altLang="en-US" sz="2000" dirty="0">
                <a:ea typeface="ＭＳ Ｐゴシック" panose="020B0600070205080204" pitchFamily="34" charset="-128"/>
              </a:rPr>
              <a:t>These include processes such as security monitoring, auditing, forensics, incident response, and business continuity</a:t>
            </a:r>
          </a:p>
          <a:p>
            <a:pPr eaLnBrk="1" hangingPunct="1">
              <a:lnSpc>
                <a:spcPct val="90000"/>
              </a:lnSpc>
            </a:pPr>
            <a:endParaRPr lang="en-US" altLang="en-US" dirty="0">
              <a:solidFill>
                <a:srgbClr val="1E1C11"/>
              </a:solidFill>
              <a:ea typeface="ＭＳ Ｐゴシック" panose="020B0600070205080204" pitchFamily="34" charset="-128"/>
            </a:endParaRPr>
          </a:p>
          <a:p>
            <a:pPr eaLnBrk="1" hangingPunct="1">
              <a:lnSpc>
                <a:spcPct val="90000"/>
              </a:lnSpc>
            </a:pPr>
            <a:endParaRPr lang="en-US" altLang="en-US" dirty="0">
              <a:solidFill>
                <a:srgbClr val="1E1C11"/>
              </a:solidFill>
              <a:ea typeface="ＭＳ Ｐゴシック" panose="020B0600070205080204" pitchFamily="34" charset="-128"/>
            </a:endParaRPr>
          </a:p>
          <a:p>
            <a:pPr eaLnBrk="1" hangingPunct="1">
              <a:lnSpc>
                <a:spcPct val="90000"/>
              </a:lnSpc>
            </a:pPr>
            <a:endParaRPr lang="en-US" altLang="en-US" dirty="0">
              <a:solidFill>
                <a:srgbClr val="1E1C11"/>
              </a:solidFill>
              <a:ea typeface="ＭＳ Ｐゴシック" panose="020B0600070205080204" pitchFamily="34" charset="-128"/>
            </a:endParaRPr>
          </a:p>
        </p:txBody>
      </p:sp>
      <p:sp>
        <p:nvSpPr>
          <p:cNvPr id="78852" name="Slide Number Placeholder 3">
            <a:extLst>
              <a:ext uri="{FF2B5EF4-FFF2-40B4-BE49-F238E27FC236}">
                <a16:creationId xmlns:a16="http://schemas.microsoft.com/office/drawing/2014/main" id="{BD891258-3AAD-C194-4AFA-0B2646F55E79}"/>
              </a:ext>
            </a:extLst>
          </p:cNvPr>
          <p:cNvSpPr>
            <a:spLocks noGrp="1"/>
          </p:cNvSpPr>
          <p:nvPr>
            <p:ph type="sldNum" sz="quarter" idx="4294967295"/>
          </p:nvPr>
        </p:nvSpPr>
        <p:spPr bwMode="auto">
          <a:xfrm>
            <a:off x="9297988" y="6035675"/>
            <a:ext cx="28940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D82DFD9E-3C62-4E1E-8EAD-975C4ABDB99B}" type="slidenum">
              <a:rPr lang="en-US" altLang="en-US" sz="1200">
                <a:solidFill>
                  <a:srgbClr val="898989"/>
                </a:solidFill>
                <a:latin typeface="Calibri" panose="020F0502020204030204" pitchFamily="34" charset="0"/>
              </a:rPr>
              <a:pPr eaLnBrk="1" hangingPunct="1"/>
              <a:t>46</a:t>
            </a:fld>
            <a:endParaRPr lang="en-US" altLang="en-US" sz="1200">
              <a:solidFill>
                <a:srgbClr val="898989"/>
              </a:solidFill>
              <a:latin typeface="Calibri" panose="020F0502020204030204"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3C83-2125-DF33-B19F-156109702B07}"/>
              </a:ext>
            </a:extLst>
          </p:cNvPr>
          <p:cNvSpPr>
            <a:spLocks noGrp="1"/>
          </p:cNvSpPr>
          <p:nvPr>
            <p:ph type="title"/>
          </p:nvPr>
        </p:nvSpPr>
        <p:spPr/>
        <p:txBody>
          <a:bodyPr/>
          <a:lstStyle/>
          <a:p>
            <a:pPr eaLnBrk="1" hangingPunct="1"/>
            <a:r>
              <a:rPr lang="en-US" altLang="en-US" dirty="0">
                <a:solidFill>
                  <a:schemeClr val="tx1"/>
                </a:solidFill>
                <a:ea typeface="ＭＳ Ｐゴシック" panose="020B0600070205080204" pitchFamily="34" charset="-128"/>
              </a:rPr>
              <a:t>Privacy breaches</a:t>
            </a:r>
          </a:p>
        </p:txBody>
      </p:sp>
      <p:sp>
        <p:nvSpPr>
          <p:cNvPr id="79875" name="Content Placeholder 2">
            <a:extLst>
              <a:ext uri="{FF2B5EF4-FFF2-40B4-BE49-F238E27FC236}">
                <a16:creationId xmlns:a16="http://schemas.microsoft.com/office/drawing/2014/main" id="{1F07D949-245F-E18D-18A9-69F2D202EB4A}"/>
              </a:ext>
            </a:extLst>
          </p:cNvPr>
          <p:cNvSpPr>
            <a:spLocks noGrp="1"/>
          </p:cNvSpPr>
          <p:nvPr>
            <p:ph idx="1"/>
          </p:nvPr>
        </p:nvSpPr>
        <p:spPr/>
        <p:txBody>
          <a:bodyPr/>
          <a:lstStyle/>
          <a:p>
            <a:pPr eaLnBrk="1" hangingPunct="1"/>
            <a:r>
              <a:rPr lang="en-US" altLang="en-US" sz="2000" dirty="0">
                <a:ea typeface="ＭＳ Ｐゴシック" panose="020B0600070205080204" pitchFamily="34" charset="-128"/>
              </a:rPr>
              <a:t>How do you know that a breach has occurred?</a:t>
            </a:r>
          </a:p>
          <a:p>
            <a:pPr eaLnBrk="1" hangingPunct="1"/>
            <a:r>
              <a:rPr lang="en-US" altLang="en-US" sz="2000" dirty="0">
                <a:ea typeface="ＭＳ Ｐゴシック" panose="020B0600070205080204" pitchFamily="34" charset="-128"/>
              </a:rPr>
              <a:t>How do you ensure that the CSP notifies you when a breach occurs?</a:t>
            </a:r>
          </a:p>
          <a:p>
            <a:pPr eaLnBrk="1" hangingPunct="1"/>
            <a:r>
              <a:rPr lang="en-US" altLang="en-US" sz="2000" dirty="0">
                <a:ea typeface="ＭＳ Ｐゴシック" panose="020B0600070205080204" pitchFamily="34" charset="-128"/>
              </a:rPr>
              <a:t>Who is responsible for managing the breach notification process (and costs associated with the process)?</a:t>
            </a:r>
          </a:p>
          <a:p>
            <a:pPr eaLnBrk="1" hangingPunct="1"/>
            <a:r>
              <a:rPr lang="en-US" altLang="en-US" sz="2000" dirty="0">
                <a:ea typeface="ＭＳ Ｐゴシック" panose="020B0600070205080204" pitchFamily="34" charset="-128"/>
              </a:rPr>
              <a:t> If contracts include liability for breaches resulting from negligence of the CSP?</a:t>
            </a:r>
          </a:p>
          <a:p>
            <a:pPr lvl="1" eaLnBrk="1" hangingPunct="1"/>
            <a:r>
              <a:rPr lang="en-US" altLang="en-US" sz="2000" dirty="0">
                <a:ea typeface="ＭＳ Ｐゴシック" panose="020B0600070205080204" pitchFamily="34" charset="-128"/>
              </a:rPr>
              <a:t>How is the contract enforced?</a:t>
            </a:r>
          </a:p>
          <a:p>
            <a:pPr lvl="1" eaLnBrk="1" hangingPunct="1"/>
            <a:r>
              <a:rPr lang="en-US" altLang="en-US" sz="2000" dirty="0">
                <a:ea typeface="ＭＳ Ｐゴシック" panose="020B0600070205080204" pitchFamily="34" charset="-128"/>
              </a:rPr>
              <a:t>How is it determined who is at fault?</a:t>
            </a:r>
          </a:p>
          <a:p>
            <a:pPr eaLnBrk="1" hangingPunct="1"/>
            <a:endParaRPr lang="en-US" altLang="en-US" dirty="0">
              <a:solidFill>
                <a:srgbClr val="1E1C11"/>
              </a:solidFill>
              <a:ea typeface="ＭＳ Ｐゴシック" panose="020B0600070205080204" pitchFamily="34" charset="-128"/>
            </a:endParaRPr>
          </a:p>
        </p:txBody>
      </p:sp>
      <p:sp>
        <p:nvSpPr>
          <p:cNvPr id="79876" name="Slide Number Placeholder 3">
            <a:extLst>
              <a:ext uri="{FF2B5EF4-FFF2-40B4-BE49-F238E27FC236}">
                <a16:creationId xmlns:a16="http://schemas.microsoft.com/office/drawing/2014/main" id="{D7EA3615-C64F-550F-FC8A-CA1034A69CBC}"/>
              </a:ext>
            </a:extLst>
          </p:cNvPr>
          <p:cNvSpPr>
            <a:spLocks noGrp="1"/>
          </p:cNvSpPr>
          <p:nvPr>
            <p:ph type="sldNum" sz="quarter" idx="4294967295"/>
          </p:nvPr>
        </p:nvSpPr>
        <p:spPr bwMode="auto">
          <a:xfrm>
            <a:off x="9297988" y="6035675"/>
            <a:ext cx="28940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51804854-C010-4F61-A086-CDEDA195A295}" type="slidenum">
              <a:rPr lang="en-US" altLang="en-US" sz="1200">
                <a:solidFill>
                  <a:srgbClr val="898989"/>
                </a:solidFill>
                <a:latin typeface="Calibri" panose="020F0502020204030204" pitchFamily="34" charset="0"/>
              </a:rPr>
              <a:pPr eaLnBrk="1" hangingPunct="1"/>
              <a:t>47</a:t>
            </a:fld>
            <a:endParaRPr lang="en-US" altLang="en-US" sz="1200">
              <a:solidFill>
                <a:srgbClr val="898989"/>
              </a:solidFill>
              <a:latin typeface="Calibri" panose="020F050202020403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6D62E-7C52-100D-11B8-4F0FD9F4F323}"/>
              </a:ext>
            </a:extLst>
          </p:cNvPr>
          <p:cNvSpPr>
            <a:spLocks noGrp="1"/>
          </p:cNvSpPr>
          <p:nvPr>
            <p:ph type="title"/>
          </p:nvPr>
        </p:nvSpPr>
        <p:spPr/>
        <p:txBody>
          <a:bodyPr/>
          <a:lstStyle/>
          <a:p>
            <a:pPr eaLnBrk="1" hangingPunct="1"/>
            <a:r>
              <a:rPr lang="en-US" altLang="en-US" dirty="0">
                <a:solidFill>
                  <a:schemeClr val="tx1"/>
                </a:solidFill>
                <a:ea typeface="ＭＳ Ｐゴシック" panose="020B0600070205080204" pitchFamily="34" charset="-128"/>
              </a:rPr>
              <a:t>Who is responsible for protecting privacy?</a:t>
            </a:r>
          </a:p>
        </p:txBody>
      </p:sp>
      <p:sp>
        <p:nvSpPr>
          <p:cNvPr id="80899" name="Content Placeholder 2">
            <a:extLst>
              <a:ext uri="{FF2B5EF4-FFF2-40B4-BE49-F238E27FC236}">
                <a16:creationId xmlns:a16="http://schemas.microsoft.com/office/drawing/2014/main" id="{C0429818-9974-B1A3-6D26-944CD99023CC}"/>
              </a:ext>
            </a:extLst>
          </p:cNvPr>
          <p:cNvSpPr>
            <a:spLocks noGrp="1"/>
          </p:cNvSpPr>
          <p:nvPr>
            <p:ph idx="1"/>
          </p:nvPr>
        </p:nvSpPr>
        <p:spPr/>
        <p:txBody>
          <a:bodyPr/>
          <a:lstStyle/>
          <a:p>
            <a:pPr eaLnBrk="1" hangingPunct="1">
              <a:lnSpc>
                <a:spcPct val="90000"/>
              </a:lnSpc>
            </a:pPr>
            <a:r>
              <a:rPr lang="en-US" altLang="en-US" dirty="0">
                <a:ea typeface="ＭＳ Ｐゴシック" panose="020B0600070205080204" pitchFamily="34" charset="-128"/>
              </a:rPr>
              <a:t>Data breaches have a cascading effect</a:t>
            </a:r>
          </a:p>
          <a:p>
            <a:pPr eaLnBrk="1" hangingPunct="1">
              <a:lnSpc>
                <a:spcPct val="90000"/>
              </a:lnSpc>
            </a:pPr>
            <a:r>
              <a:rPr lang="en-US" altLang="en-US" dirty="0">
                <a:ea typeface="ＭＳ Ｐゴシック" panose="020B0600070205080204" pitchFamily="34" charset="-128"/>
              </a:rPr>
              <a:t>Full reliance on a third party to protect personal data?</a:t>
            </a:r>
          </a:p>
          <a:p>
            <a:pPr eaLnBrk="1" hangingPunct="1">
              <a:lnSpc>
                <a:spcPct val="90000"/>
              </a:lnSpc>
            </a:pPr>
            <a:r>
              <a:rPr lang="en-US" altLang="en-US" dirty="0">
                <a:ea typeface="ＭＳ Ｐゴシック" panose="020B0600070205080204" pitchFamily="34" charset="-128"/>
              </a:rPr>
              <a:t>In-depth understanding of responsible data stewardship</a:t>
            </a:r>
          </a:p>
          <a:p>
            <a:pPr eaLnBrk="1" hangingPunct="1">
              <a:lnSpc>
                <a:spcPct val="90000"/>
              </a:lnSpc>
            </a:pPr>
            <a:r>
              <a:rPr lang="en-US" altLang="en-US" dirty="0">
                <a:ea typeface="ＭＳ Ｐゴシック" panose="020B0600070205080204" pitchFamily="34" charset="-128"/>
              </a:rPr>
              <a:t>Organizations can transfer liability, but not accountability</a:t>
            </a:r>
          </a:p>
          <a:p>
            <a:pPr eaLnBrk="1" hangingPunct="1">
              <a:lnSpc>
                <a:spcPct val="90000"/>
              </a:lnSpc>
            </a:pPr>
            <a:r>
              <a:rPr lang="en-US" altLang="en-US" dirty="0">
                <a:ea typeface="ＭＳ Ｐゴシック" panose="020B0600070205080204" pitchFamily="34" charset="-128"/>
              </a:rPr>
              <a:t>Risk assessment and mitigation throughout the data life cycle is critical.</a:t>
            </a:r>
          </a:p>
          <a:p>
            <a:pPr eaLnBrk="1" hangingPunct="1">
              <a:lnSpc>
                <a:spcPct val="90000"/>
              </a:lnSpc>
            </a:pPr>
            <a:r>
              <a:rPr lang="en-US" altLang="en-US" dirty="0">
                <a:ea typeface="ＭＳ Ｐゴシック" panose="020B0600070205080204" pitchFamily="34" charset="-128"/>
              </a:rPr>
              <a:t>Many new risks and unknowns</a:t>
            </a:r>
          </a:p>
          <a:p>
            <a:pPr lvl="1" eaLnBrk="1" hangingPunct="1">
              <a:lnSpc>
                <a:spcPct val="90000"/>
              </a:lnSpc>
            </a:pPr>
            <a:r>
              <a:rPr lang="en-US" altLang="en-US" dirty="0">
                <a:ea typeface="ＭＳ Ｐゴシック" panose="020B0600070205080204" pitchFamily="34" charset="-128"/>
              </a:rPr>
              <a:t>The overall complexity of privacy protection in the cloud represents a bigger challenge.</a:t>
            </a:r>
          </a:p>
          <a:p>
            <a:pPr eaLnBrk="1" hangingPunct="1">
              <a:lnSpc>
                <a:spcPct val="90000"/>
              </a:lnSpc>
            </a:pPr>
            <a:endParaRPr lang="en-US" altLang="en-US" dirty="0">
              <a:solidFill>
                <a:srgbClr val="1E1C11"/>
              </a:solidFill>
              <a:ea typeface="ＭＳ Ｐゴシック" panose="020B0600070205080204" pitchFamily="34" charset="-128"/>
            </a:endParaRPr>
          </a:p>
          <a:p>
            <a:pPr eaLnBrk="1" hangingPunct="1">
              <a:lnSpc>
                <a:spcPct val="90000"/>
              </a:lnSpc>
            </a:pPr>
            <a:endParaRPr lang="en-US" altLang="en-US" dirty="0">
              <a:solidFill>
                <a:srgbClr val="1E1C11"/>
              </a:solidFill>
              <a:ea typeface="ＭＳ Ｐゴシック" panose="020B0600070205080204" pitchFamily="34" charset="-128"/>
            </a:endParaRPr>
          </a:p>
          <a:p>
            <a:pPr eaLnBrk="1" hangingPunct="1">
              <a:lnSpc>
                <a:spcPct val="90000"/>
              </a:lnSpc>
            </a:pPr>
            <a:endParaRPr lang="en-US" altLang="en-US" dirty="0">
              <a:solidFill>
                <a:srgbClr val="1E1C11"/>
              </a:solidFill>
              <a:ea typeface="ＭＳ Ｐゴシック" panose="020B0600070205080204" pitchFamily="34" charset="-128"/>
            </a:endParaRPr>
          </a:p>
        </p:txBody>
      </p:sp>
      <p:sp>
        <p:nvSpPr>
          <p:cNvPr id="80900" name="Slide Number Placeholder 3">
            <a:extLst>
              <a:ext uri="{FF2B5EF4-FFF2-40B4-BE49-F238E27FC236}">
                <a16:creationId xmlns:a16="http://schemas.microsoft.com/office/drawing/2014/main" id="{120B4FE7-0D3A-1A1D-542D-D7D768A03636}"/>
              </a:ext>
            </a:extLst>
          </p:cNvPr>
          <p:cNvSpPr>
            <a:spLocks noGrp="1"/>
          </p:cNvSpPr>
          <p:nvPr>
            <p:ph type="sldNum" sz="quarter" idx="4294967295"/>
          </p:nvPr>
        </p:nvSpPr>
        <p:spPr bwMode="auto">
          <a:xfrm>
            <a:off x="9297988" y="6035675"/>
            <a:ext cx="28940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6E888A45-FD28-4168-ABBE-C72EAFF57C87}" type="slidenum">
              <a:rPr lang="en-US" altLang="en-US" sz="1200">
                <a:solidFill>
                  <a:srgbClr val="898989"/>
                </a:solidFill>
                <a:latin typeface="Calibri" panose="020F0502020204030204" pitchFamily="34" charset="0"/>
              </a:rPr>
              <a:pPr eaLnBrk="1" hangingPunct="1"/>
              <a:t>48</a:t>
            </a:fld>
            <a:endParaRPr lang="en-US" altLang="en-US" sz="1200">
              <a:solidFill>
                <a:srgbClr val="898989"/>
              </a:solidFill>
              <a:latin typeface="Calibri" panose="020F0502020204030204" pitchFamily="34" charset="0"/>
            </a:endParaRPr>
          </a:p>
        </p:txBody>
      </p:sp>
      <p:grpSp>
        <p:nvGrpSpPr>
          <p:cNvPr id="3" name="Group 5">
            <a:extLst>
              <a:ext uri="{FF2B5EF4-FFF2-40B4-BE49-F238E27FC236}">
                <a16:creationId xmlns:a16="http://schemas.microsoft.com/office/drawing/2014/main" id="{BB2FEF6D-F9A9-FEDE-CAF9-BDA2BD6D8B3C}"/>
              </a:ext>
            </a:extLst>
          </p:cNvPr>
          <p:cNvGrpSpPr>
            <a:grpSpLocks/>
          </p:cNvGrpSpPr>
          <p:nvPr/>
        </p:nvGrpSpPr>
        <p:grpSpPr bwMode="auto">
          <a:xfrm>
            <a:off x="2057400" y="1143000"/>
            <a:ext cx="7696200" cy="2590800"/>
            <a:chOff x="6934200" y="2286000"/>
            <a:chExt cx="4419600" cy="1219200"/>
          </a:xfrm>
        </p:grpSpPr>
        <p:sp>
          <p:nvSpPr>
            <p:cNvPr id="7" name="Cloud Callout 6">
              <a:extLst>
                <a:ext uri="{FF2B5EF4-FFF2-40B4-BE49-F238E27FC236}">
                  <a16:creationId xmlns:a16="http://schemas.microsoft.com/office/drawing/2014/main" id="{8157E546-7827-B6AB-318B-5FC5B91AFE92}"/>
                </a:ext>
              </a:extLst>
            </p:cNvPr>
            <p:cNvSpPr/>
            <p:nvPr/>
          </p:nvSpPr>
          <p:spPr>
            <a:xfrm>
              <a:off x="6934200" y="2286000"/>
              <a:ext cx="4419600" cy="1219200"/>
            </a:xfrm>
            <a:prstGeom prst="cloudCallout">
              <a:avLst>
                <a:gd name="adj1" fmla="val -20568"/>
                <a:gd name="adj2" fmla="val 106421"/>
              </a:avLst>
            </a:prstGeom>
            <a:solidFill>
              <a:schemeClr val="bg2">
                <a:lumMod val="25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cs typeface="Arial" pitchFamily="34" charset="0"/>
              </a:endParaRPr>
            </a:p>
          </p:txBody>
        </p:sp>
        <p:sp>
          <p:nvSpPr>
            <p:cNvPr id="80904" name="TextBox 7">
              <a:extLst>
                <a:ext uri="{FF2B5EF4-FFF2-40B4-BE49-F238E27FC236}">
                  <a16:creationId xmlns:a16="http://schemas.microsoft.com/office/drawing/2014/main" id="{2A08D24F-B9D2-BBBE-007F-420C5F0F5657}"/>
                </a:ext>
              </a:extLst>
            </p:cNvPr>
            <p:cNvSpPr txBox="1">
              <a:spLocks noChangeArrowheads="1"/>
            </p:cNvSpPr>
            <p:nvPr/>
          </p:nvSpPr>
          <p:spPr bwMode="auto">
            <a:xfrm>
              <a:off x="7435644" y="2446988"/>
              <a:ext cx="3886200" cy="955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GB" altLang="en-US" sz="1400" b="1">
                  <a:solidFill>
                    <a:srgbClr val="FFFF00"/>
                  </a:solidFill>
                  <a:latin typeface="Calibri" panose="020F0502020204030204" pitchFamily="34" charset="0"/>
                </a:rPr>
                <a:t>e.g., Suppose a hacker breaks into Cloud Provider A and steals data from Company X.  </a:t>
              </a:r>
            </a:p>
            <a:p>
              <a:pPr eaLnBrk="1" hangingPunct="1"/>
              <a:r>
                <a:rPr lang="en-GB" altLang="en-US" sz="1400" b="1">
                  <a:solidFill>
                    <a:srgbClr val="FFFF00"/>
                  </a:solidFill>
                  <a:latin typeface="Calibri" panose="020F0502020204030204" pitchFamily="34" charset="0"/>
                </a:rPr>
                <a:t>Assume that the compromised server also contained data from Companies Y and Z.</a:t>
              </a:r>
            </a:p>
            <a:p>
              <a:pPr eaLnBrk="1" hangingPunct="1"/>
              <a:r>
                <a:rPr lang="en-GB" altLang="en-US" sz="1400" b="1">
                  <a:solidFill>
                    <a:srgbClr val="FFFF00"/>
                  </a:solidFill>
                  <a:latin typeface="Calibri" panose="020F0502020204030204" pitchFamily="34" charset="0"/>
                </a:rPr>
                <a:t>  </a:t>
              </a:r>
            </a:p>
            <a:p>
              <a:pPr eaLnBrk="1" hangingPunct="1">
                <a:buFont typeface="Arial" panose="020B0604020202020204" pitchFamily="34" charset="0"/>
                <a:buChar char="•"/>
              </a:pPr>
              <a:r>
                <a:rPr lang="en-GB" altLang="en-US" sz="1400" b="1">
                  <a:solidFill>
                    <a:srgbClr val="FFFF00"/>
                  </a:solidFill>
                  <a:latin typeface="Calibri" panose="020F0502020204030204" pitchFamily="34" charset="0"/>
                </a:rPr>
                <a:t> Who investigates this crime?  </a:t>
              </a:r>
            </a:p>
            <a:p>
              <a:pPr eaLnBrk="1" hangingPunct="1">
                <a:buFont typeface="Arial" panose="020B0604020202020204" pitchFamily="34" charset="0"/>
                <a:buChar char="•"/>
              </a:pPr>
              <a:r>
                <a:rPr lang="en-GB" altLang="en-US" sz="1400" b="1">
                  <a:solidFill>
                    <a:srgbClr val="FFFF00"/>
                  </a:solidFill>
                  <a:latin typeface="Calibri" panose="020F0502020204030204" pitchFamily="34" charset="0"/>
                </a:rPr>
                <a:t> Is it the Cloud Provider, even though Company X may fear that </a:t>
              </a:r>
            </a:p>
            <a:p>
              <a:pPr eaLnBrk="1" hangingPunct="1"/>
              <a:r>
                <a:rPr lang="en-GB" altLang="en-US" sz="1400" b="1">
                  <a:solidFill>
                    <a:srgbClr val="FFFF00"/>
                  </a:solidFill>
                  <a:latin typeface="Calibri" panose="020F0502020204030204" pitchFamily="34" charset="0"/>
                </a:rPr>
                <a:t>   the provider will try to absolve itself from responsibility?  </a:t>
              </a:r>
            </a:p>
            <a:p>
              <a:pPr eaLnBrk="1" hangingPunct="1">
                <a:buFont typeface="Arial" panose="020B0604020202020204" pitchFamily="34" charset="0"/>
                <a:buChar char="•"/>
              </a:pPr>
              <a:r>
                <a:rPr lang="en-GB" altLang="en-US" sz="1400" b="1">
                  <a:solidFill>
                    <a:srgbClr val="FFFF00"/>
                  </a:solidFill>
                  <a:latin typeface="Calibri" panose="020F0502020204030204" pitchFamily="34" charset="0"/>
                </a:rPr>
                <a:t> Is it Company X and, if so, does it have the right to see other data on that server, </a:t>
              </a:r>
            </a:p>
            <a:p>
              <a:pPr eaLnBrk="1" hangingPunct="1"/>
              <a:r>
                <a:rPr lang="en-GB" altLang="en-US" sz="1400" b="1">
                  <a:solidFill>
                    <a:srgbClr val="FFFF00"/>
                  </a:solidFill>
                  <a:latin typeface="Calibri" panose="020F0502020204030204" pitchFamily="34" charset="0"/>
                </a:rPr>
                <a:t>   including logs that may show access to the data of Companies Y and Z?</a:t>
              </a:r>
              <a:endParaRPr lang="en-US" altLang="en-US" sz="1400" b="1">
                <a:solidFill>
                  <a:srgbClr val="FFFF00"/>
                </a:solidFill>
                <a:latin typeface="Calibri" panose="020F0502020204030204" pitchFamily="34" charset="0"/>
              </a:endParaRPr>
            </a:p>
            <a:p>
              <a:pPr eaLnBrk="1" hangingPunct="1"/>
              <a:endParaRPr lang="en-US" altLang="en-US" sz="1400">
                <a:latin typeface="Calibri" panose="020F050202020403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EF267-99E1-1361-5292-AD07F372940B}"/>
              </a:ext>
            </a:extLst>
          </p:cNvPr>
          <p:cNvSpPr>
            <a:spLocks noGrp="1"/>
          </p:cNvSpPr>
          <p:nvPr>
            <p:ph type="title"/>
          </p:nvPr>
        </p:nvSpPr>
        <p:spPr/>
        <p:txBody>
          <a:bodyPr/>
          <a:lstStyle/>
          <a:p>
            <a:r>
              <a:rPr lang="en-US" altLang="en-US" dirty="0">
                <a:solidFill>
                  <a:schemeClr val="tx1"/>
                </a:solidFill>
                <a:ea typeface="ＭＳ Ｐゴシック" panose="020B0600070205080204" pitchFamily="34" charset="-128"/>
              </a:rPr>
              <a:t>Part III. Possible Solutions</a:t>
            </a:r>
          </a:p>
        </p:txBody>
      </p:sp>
      <p:sp>
        <p:nvSpPr>
          <p:cNvPr id="82947" name="Content Placeholder 2">
            <a:extLst>
              <a:ext uri="{FF2B5EF4-FFF2-40B4-BE49-F238E27FC236}">
                <a16:creationId xmlns:a16="http://schemas.microsoft.com/office/drawing/2014/main" id="{9C787EE9-4322-4413-7E38-3C0B8BCC2418}"/>
              </a:ext>
            </a:extLst>
          </p:cNvPr>
          <p:cNvSpPr>
            <a:spLocks noGrp="1"/>
          </p:cNvSpPr>
          <p:nvPr>
            <p:ph idx="1"/>
          </p:nvPr>
        </p:nvSpPr>
        <p:spPr/>
        <p:txBody>
          <a:bodyPr/>
          <a:lstStyle/>
          <a:p>
            <a:pPr eaLnBrk="1" hangingPunct="1"/>
            <a:r>
              <a:rPr lang="en-US" altLang="en-US" dirty="0">
                <a:ea typeface="ＭＳ Ｐゴシック" panose="020B0600070205080204" pitchFamily="34" charset="-128"/>
              </a:rPr>
              <a:t>Minimize Lack of Trust</a:t>
            </a:r>
          </a:p>
          <a:p>
            <a:pPr lvl="1" eaLnBrk="1" hangingPunct="1"/>
            <a:r>
              <a:rPr lang="en-US" altLang="en-US" dirty="0">
                <a:ea typeface="ＭＳ Ｐゴシック" panose="020B0600070205080204" pitchFamily="34" charset="-128"/>
              </a:rPr>
              <a:t>Policy Language</a:t>
            </a:r>
          </a:p>
          <a:p>
            <a:pPr lvl="1" eaLnBrk="1" hangingPunct="1"/>
            <a:r>
              <a:rPr lang="en-US" altLang="en-US" dirty="0">
                <a:ea typeface="ＭＳ Ｐゴシック" panose="020B0600070205080204" pitchFamily="34" charset="-128"/>
              </a:rPr>
              <a:t>Certification</a:t>
            </a:r>
          </a:p>
          <a:p>
            <a:pPr eaLnBrk="1" hangingPunct="1"/>
            <a:r>
              <a:rPr lang="en-US" altLang="en-US" dirty="0">
                <a:ea typeface="ＭＳ Ｐゴシック" panose="020B0600070205080204" pitchFamily="34" charset="-128"/>
              </a:rPr>
              <a:t>Minimize Loss of Control </a:t>
            </a:r>
          </a:p>
          <a:p>
            <a:pPr lvl="1" eaLnBrk="1" hangingPunct="1"/>
            <a:r>
              <a:rPr lang="en-US" altLang="en-US" dirty="0">
                <a:ea typeface="ＭＳ Ｐゴシック" panose="020B0600070205080204" pitchFamily="34" charset="-128"/>
              </a:rPr>
              <a:t>Monitoring</a:t>
            </a:r>
          </a:p>
          <a:p>
            <a:pPr lvl="1" eaLnBrk="1" hangingPunct="1"/>
            <a:r>
              <a:rPr lang="en-US" altLang="en-US" dirty="0">
                <a:ea typeface="ＭＳ Ｐゴシック" panose="020B0600070205080204" pitchFamily="34" charset="-128"/>
              </a:rPr>
              <a:t>Utilizing different clouds</a:t>
            </a:r>
          </a:p>
          <a:p>
            <a:pPr lvl="1" eaLnBrk="1" hangingPunct="1"/>
            <a:r>
              <a:rPr lang="en-US" altLang="en-US" dirty="0">
                <a:ea typeface="ＭＳ Ｐゴシック" panose="020B0600070205080204" pitchFamily="34" charset="-128"/>
              </a:rPr>
              <a:t>Access control management</a:t>
            </a:r>
          </a:p>
          <a:p>
            <a:pPr lvl="1" eaLnBrk="1" hangingPunct="1"/>
            <a:r>
              <a:rPr lang="en-US" altLang="en-US" dirty="0">
                <a:ea typeface="ＭＳ Ｐゴシック" panose="020B0600070205080204" pitchFamily="34" charset="-128"/>
              </a:rPr>
              <a:t>Identity Management (IDM)</a:t>
            </a:r>
          </a:p>
          <a:p>
            <a:pPr eaLnBrk="1" hangingPunct="1"/>
            <a:r>
              <a:rPr lang="en-US" altLang="en-US" dirty="0">
                <a:ea typeface="ＭＳ Ｐゴシック" panose="020B0600070205080204" pitchFamily="34" charset="-128"/>
              </a:rPr>
              <a:t>Minimize Multi-tenancy</a:t>
            </a:r>
          </a:p>
          <a:p>
            <a:endParaRPr lang="en-US" altLang="en-US" dirty="0">
              <a:solidFill>
                <a:srgbClr val="1E1C11"/>
              </a:solidFill>
              <a:ea typeface="ＭＳ Ｐゴシック" panose="020B0600070205080204" pitchFamily="34" charset="-128"/>
            </a:endParaRPr>
          </a:p>
        </p:txBody>
      </p:sp>
      <p:sp>
        <p:nvSpPr>
          <p:cNvPr id="82948" name="Slide Number Placeholder 3">
            <a:extLst>
              <a:ext uri="{FF2B5EF4-FFF2-40B4-BE49-F238E27FC236}">
                <a16:creationId xmlns:a16="http://schemas.microsoft.com/office/drawing/2014/main" id="{C047FE05-CD76-DEFF-0571-874E5C702ACA}"/>
              </a:ext>
            </a:extLst>
          </p:cNvPr>
          <p:cNvSpPr>
            <a:spLocks noGrp="1"/>
          </p:cNvSpPr>
          <p:nvPr>
            <p:ph type="sldNum" sz="quarter" idx="4294967295"/>
          </p:nvPr>
        </p:nvSpPr>
        <p:spPr bwMode="auto">
          <a:xfrm>
            <a:off x="9297988" y="6035675"/>
            <a:ext cx="28940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233FEBCB-ABA0-42D6-91FE-8C4C235DC631}" type="slidenum">
              <a:rPr lang="en-US" altLang="en-US" sz="1200">
                <a:solidFill>
                  <a:srgbClr val="898989"/>
                </a:solidFill>
                <a:latin typeface="Calibri" panose="020F0502020204030204" pitchFamily="34" charset="0"/>
              </a:rPr>
              <a:pPr eaLnBrk="1" hangingPunct="1"/>
              <a:t>49</a:t>
            </a:fld>
            <a:endParaRPr lang="en-US" altLang="en-US" sz="1200">
              <a:solidFill>
                <a:srgbClr val="898989"/>
              </a:solidFill>
              <a:latin typeface="Calibri" panose="020F0502020204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FE7B81F2-DB48-0929-AA27-771B331BF431}"/>
              </a:ext>
            </a:extLst>
          </p:cNvPr>
          <p:cNvSpPr>
            <a:spLocks noGrp="1" noChangeArrowheads="1"/>
          </p:cNvSpPr>
          <p:nvPr>
            <p:ph type="title"/>
          </p:nvPr>
        </p:nvSpPr>
        <p:spPr/>
        <p:txBody>
          <a:bodyPr vert="horz" lIns="91440" tIns="45720" rIns="35717" bIns="45720" rtlCol="0" anchor="ctr">
            <a:normAutofit/>
          </a:bodyPr>
          <a:lstStyle/>
          <a:p>
            <a:pPr eaLnBrk="1" hangingPunct="1">
              <a:defRPr/>
            </a:pPr>
            <a:r>
              <a:rPr lang="en-US" dirty="0">
                <a:ea typeface="+mj-ea"/>
              </a:rPr>
              <a:t>Cloud Computing: who should use it?</a:t>
            </a:r>
          </a:p>
        </p:txBody>
      </p:sp>
      <p:sp>
        <p:nvSpPr>
          <p:cNvPr id="21507" name="Rectangle 3">
            <a:extLst>
              <a:ext uri="{FF2B5EF4-FFF2-40B4-BE49-F238E27FC236}">
                <a16:creationId xmlns:a16="http://schemas.microsoft.com/office/drawing/2014/main" id="{822D70AF-51B0-C7BB-61BE-81DDF814D61A}"/>
              </a:ext>
            </a:extLst>
          </p:cNvPr>
          <p:cNvSpPr>
            <a:spLocks noGrp="1" noChangeArrowheads="1"/>
          </p:cNvSpPr>
          <p:nvPr>
            <p:ph idx="1"/>
          </p:nvPr>
        </p:nvSpPr>
        <p:spPr/>
        <p:txBody>
          <a:bodyPr vert="horz" lIns="91440" tIns="45720" rIns="35717" bIns="45720" rtlCol="0" anchor="ctr">
            <a:normAutofit/>
          </a:bodyPr>
          <a:lstStyle/>
          <a:p>
            <a:pPr marL="889000" indent="-571500">
              <a:lnSpc>
                <a:spcPct val="90000"/>
              </a:lnSpc>
              <a:buSzPct val="171000"/>
            </a:pPr>
            <a:r>
              <a:rPr lang="en-US" altLang="en-US" sz="2000" dirty="0">
                <a:ea typeface="ＭＳ Ｐゴシック" panose="020B0600070205080204" pitchFamily="34" charset="-128"/>
              </a:rPr>
              <a:t>Cloud computing definitely makes sense if your own security is weak, missing features, or below average.</a:t>
            </a:r>
          </a:p>
          <a:p>
            <a:pPr marL="889000" indent="-571500">
              <a:lnSpc>
                <a:spcPct val="90000"/>
              </a:lnSpc>
              <a:buSzPct val="171000"/>
            </a:pPr>
            <a:r>
              <a:rPr lang="en-US" altLang="en-US" sz="2000" dirty="0">
                <a:ea typeface="ＭＳ Ｐゴシック" panose="020B0600070205080204" pitchFamily="34" charset="-128"/>
              </a:rPr>
              <a:t>Ultimately, if</a:t>
            </a:r>
          </a:p>
          <a:p>
            <a:pPr marL="1333500" lvl="1" indent="-571500">
              <a:lnSpc>
                <a:spcPct val="90000"/>
              </a:lnSpc>
              <a:buSzPct val="171000"/>
            </a:pPr>
            <a:r>
              <a:rPr lang="en-US" altLang="en-US" sz="2000" dirty="0">
                <a:ea typeface="ＭＳ Ｐゴシック" panose="020B0600070205080204" pitchFamily="34" charset="-128"/>
              </a:rPr>
              <a:t>the cloud provider’s security people are “better” than yours (and leveraged at least as efficiently),</a:t>
            </a:r>
          </a:p>
          <a:p>
            <a:pPr marL="1333500" lvl="1" indent="-571500">
              <a:lnSpc>
                <a:spcPct val="90000"/>
              </a:lnSpc>
              <a:buSzPct val="171000"/>
            </a:pPr>
            <a:r>
              <a:rPr lang="en-US" altLang="en-US" sz="2000" dirty="0">
                <a:ea typeface="ＭＳ Ｐゴシック" panose="020B0600070205080204" pitchFamily="34" charset="-128"/>
              </a:rPr>
              <a:t>the web-services interfaces don’t introduce too many new vulnerabilities, and</a:t>
            </a:r>
          </a:p>
          <a:p>
            <a:pPr marL="1333500" lvl="1" indent="-571500">
              <a:lnSpc>
                <a:spcPct val="90000"/>
              </a:lnSpc>
              <a:buSzPct val="171000"/>
            </a:pPr>
            <a:r>
              <a:rPr lang="en-US" altLang="en-US" sz="2000" dirty="0">
                <a:ea typeface="ＭＳ Ｐゴシック" panose="020B0600070205080204" pitchFamily="34" charset="-128"/>
              </a:rPr>
              <a:t>the cloud provider aims at least as high as you do, at security goals, </a:t>
            </a:r>
          </a:p>
          <a:p>
            <a:pPr marL="889000" indent="-571500">
              <a:lnSpc>
                <a:spcPct val="90000"/>
              </a:lnSpc>
              <a:buSzPct val="171000"/>
              <a:buNone/>
            </a:pPr>
            <a:r>
              <a:rPr lang="en-US" altLang="en-US" sz="2000" dirty="0">
                <a:ea typeface="ＭＳ Ｐゴシック" panose="020B0600070205080204" pitchFamily="34" charset="-128"/>
              </a:rPr>
              <a:t>	then cloud computing has better security.</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E007AE6A-0F24-5CD2-36DE-438EE72B7A2B}"/>
              </a:ext>
            </a:extLst>
          </p:cNvPr>
          <p:cNvSpPr>
            <a:spLocks noGrp="1" noChangeArrowheads="1"/>
          </p:cNvSpPr>
          <p:nvPr>
            <p:ph type="title"/>
          </p:nvPr>
        </p:nvSpPr>
        <p:spPr/>
        <p:txBody>
          <a:bodyPr/>
          <a:lstStyle/>
          <a:p>
            <a:pPr eaLnBrk="1" hangingPunct="1">
              <a:defRPr/>
            </a:pPr>
            <a:r>
              <a:rPr lang="en-US" dirty="0">
                <a:ea typeface="+mj-ea"/>
              </a:rPr>
              <a:t>Security Issues in the Cloud</a:t>
            </a:r>
          </a:p>
        </p:txBody>
      </p:sp>
      <p:sp>
        <p:nvSpPr>
          <p:cNvPr id="83971" name="Rectangle 3">
            <a:extLst>
              <a:ext uri="{FF2B5EF4-FFF2-40B4-BE49-F238E27FC236}">
                <a16:creationId xmlns:a16="http://schemas.microsoft.com/office/drawing/2014/main" id="{DE337952-6418-18B1-FCBF-126C4A748E16}"/>
              </a:ext>
            </a:extLst>
          </p:cNvPr>
          <p:cNvSpPr>
            <a:spLocks noGrp="1" noChangeArrowheads="1"/>
          </p:cNvSpPr>
          <p:nvPr>
            <p:ph idx="1"/>
          </p:nvPr>
        </p:nvSpPr>
        <p:spPr/>
        <p:txBody>
          <a:bodyPr>
            <a:normAutofit fontScale="92500" lnSpcReduction="20000"/>
          </a:bodyPr>
          <a:lstStyle/>
          <a:p>
            <a:pPr eaLnBrk="1" hangingPunct="1">
              <a:lnSpc>
                <a:spcPct val="80000"/>
              </a:lnSpc>
            </a:pPr>
            <a:r>
              <a:rPr lang="en-US" altLang="en-US" dirty="0">
                <a:ea typeface="ＭＳ Ｐゴシック" panose="020B0600070205080204" pitchFamily="34" charset="-128"/>
              </a:rPr>
              <a:t>In theory, minimizing any of the issues would help:</a:t>
            </a:r>
          </a:p>
          <a:p>
            <a:pPr lvl="1" eaLnBrk="1" hangingPunct="1">
              <a:lnSpc>
                <a:spcPct val="80000"/>
              </a:lnSpc>
            </a:pPr>
            <a:r>
              <a:rPr lang="en-US" altLang="en-US" sz="2000" dirty="0">
                <a:ea typeface="ＭＳ Ｐゴシック" panose="020B0600070205080204" pitchFamily="34" charset="-128"/>
              </a:rPr>
              <a:t>Third Party Cloud Computing</a:t>
            </a:r>
            <a:endParaRPr lang="en-US" altLang="en-US" dirty="0">
              <a:ea typeface="ＭＳ Ｐゴシック" panose="020B0600070205080204" pitchFamily="34" charset="-128"/>
            </a:endParaRPr>
          </a:p>
          <a:p>
            <a:pPr lvl="1" eaLnBrk="1" hangingPunct="1">
              <a:lnSpc>
                <a:spcPct val="80000"/>
              </a:lnSpc>
            </a:pPr>
            <a:r>
              <a:rPr lang="en-US" altLang="en-US" sz="2000" dirty="0">
                <a:ea typeface="ＭＳ Ｐゴシック" panose="020B0600070205080204" pitchFamily="34" charset="-128"/>
              </a:rPr>
              <a:t>Loss of Control</a:t>
            </a:r>
          </a:p>
          <a:p>
            <a:pPr lvl="2" eaLnBrk="1" hangingPunct="1">
              <a:lnSpc>
                <a:spcPct val="80000"/>
              </a:lnSpc>
            </a:pPr>
            <a:r>
              <a:rPr lang="en-US" altLang="en-US" sz="1800" dirty="0">
                <a:ea typeface="ＭＳ Ｐゴシック" panose="020B0600070205080204" pitchFamily="34" charset="-128"/>
              </a:rPr>
              <a:t>Take back control</a:t>
            </a:r>
          </a:p>
          <a:p>
            <a:pPr lvl="3" eaLnBrk="1" hangingPunct="1">
              <a:lnSpc>
                <a:spcPct val="80000"/>
              </a:lnSpc>
            </a:pPr>
            <a:r>
              <a:rPr lang="en-US" altLang="en-US" sz="1600" dirty="0">
                <a:ea typeface="ＭＳ Ｐゴシック" panose="020B0600070205080204" pitchFamily="34" charset="-128"/>
              </a:rPr>
              <a:t>Data and apps may still need to be on the cloud</a:t>
            </a:r>
          </a:p>
          <a:p>
            <a:pPr lvl="3" eaLnBrk="1" hangingPunct="1">
              <a:lnSpc>
                <a:spcPct val="80000"/>
              </a:lnSpc>
            </a:pPr>
            <a:r>
              <a:rPr lang="en-US" altLang="en-US" sz="1600" dirty="0">
                <a:ea typeface="ＭＳ Ｐゴシック" panose="020B0600070205080204" pitchFamily="34" charset="-128"/>
              </a:rPr>
              <a:t>But can they be managed in some way by the consumer?</a:t>
            </a:r>
          </a:p>
          <a:p>
            <a:pPr lvl="1" eaLnBrk="1" hangingPunct="1">
              <a:lnSpc>
                <a:spcPct val="80000"/>
              </a:lnSpc>
            </a:pPr>
            <a:r>
              <a:rPr lang="en-US" altLang="en-US" sz="2000" dirty="0">
                <a:ea typeface="ＭＳ Ｐゴシック" panose="020B0600070205080204" pitchFamily="34" charset="-128"/>
              </a:rPr>
              <a:t>Lack of trust</a:t>
            </a:r>
          </a:p>
          <a:p>
            <a:pPr lvl="2" eaLnBrk="1" hangingPunct="1">
              <a:lnSpc>
                <a:spcPct val="80000"/>
              </a:lnSpc>
            </a:pPr>
            <a:r>
              <a:rPr lang="en-US" altLang="en-US" sz="1800" dirty="0">
                <a:ea typeface="ＭＳ Ｐゴシック" panose="020B0600070205080204" pitchFamily="34" charset="-128"/>
              </a:rPr>
              <a:t>Increase trust (mechanisms)</a:t>
            </a:r>
          </a:p>
          <a:p>
            <a:pPr lvl="3" eaLnBrk="1" hangingPunct="1">
              <a:lnSpc>
                <a:spcPct val="80000"/>
              </a:lnSpc>
            </a:pPr>
            <a:r>
              <a:rPr lang="en-US" altLang="en-US" sz="1600" dirty="0">
                <a:ea typeface="ＭＳ Ｐゴシック" panose="020B0600070205080204" pitchFamily="34" charset="-128"/>
              </a:rPr>
              <a:t>Technology</a:t>
            </a:r>
          </a:p>
          <a:p>
            <a:pPr lvl="3" eaLnBrk="1" hangingPunct="1">
              <a:lnSpc>
                <a:spcPct val="80000"/>
              </a:lnSpc>
            </a:pPr>
            <a:r>
              <a:rPr lang="en-US" altLang="en-US" sz="1600" dirty="0">
                <a:ea typeface="ＭＳ Ｐゴシック" panose="020B0600070205080204" pitchFamily="34" charset="-128"/>
              </a:rPr>
              <a:t>Policy, regulation</a:t>
            </a:r>
          </a:p>
          <a:p>
            <a:pPr lvl="3" eaLnBrk="1" hangingPunct="1">
              <a:lnSpc>
                <a:spcPct val="80000"/>
              </a:lnSpc>
            </a:pPr>
            <a:r>
              <a:rPr lang="en-US" altLang="en-US" sz="1600" dirty="0">
                <a:ea typeface="ＭＳ Ｐゴシック" panose="020B0600070205080204" pitchFamily="34" charset="-128"/>
              </a:rPr>
              <a:t>Contracts (incentives): topic of a future talk</a:t>
            </a:r>
          </a:p>
          <a:p>
            <a:pPr lvl="1" eaLnBrk="1" hangingPunct="1">
              <a:lnSpc>
                <a:spcPct val="80000"/>
              </a:lnSpc>
            </a:pPr>
            <a:r>
              <a:rPr lang="en-US" altLang="en-US" sz="2000" dirty="0">
                <a:ea typeface="ＭＳ Ｐゴシック" panose="020B0600070205080204" pitchFamily="34" charset="-128"/>
              </a:rPr>
              <a:t>Multi-tenancy</a:t>
            </a:r>
          </a:p>
          <a:p>
            <a:pPr lvl="2" eaLnBrk="1" hangingPunct="1">
              <a:lnSpc>
                <a:spcPct val="80000"/>
              </a:lnSpc>
            </a:pPr>
            <a:r>
              <a:rPr lang="en-US" altLang="en-US" sz="1800" dirty="0">
                <a:ea typeface="ＭＳ Ｐゴシック" panose="020B0600070205080204" pitchFamily="34" charset="-128"/>
              </a:rPr>
              <a:t>Private cloud</a:t>
            </a:r>
          </a:p>
          <a:p>
            <a:pPr lvl="3" eaLnBrk="1" hangingPunct="1">
              <a:lnSpc>
                <a:spcPct val="80000"/>
              </a:lnSpc>
            </a:pPr>
            <a:r>
              <a:rPr lang="en-US" altLang="en-US" sz="1600" dirty="0">
                <a:ea typeface="ＭＳ Ｐゴシック" panose="020B0600070205080204" pitchFamily="34" charset="-128"/>
              </a:rPr>
              <a:t>Takes away the reasons to use a cloud in the first place</a:t>
            </a:r>
          </a:p>
          <a:p>
            <a:pPr lvl="2" eaLnBrk="1" hangingPunct="1">
              <a:lnSpc>
                <a:spcPct val="80000"/>
              </a:lnSpc>
            </a:pPr>
            <a:r>
              <a:rPr lang="en-US" altLang="en-US" sz="1800" dirty="0">
                <a:ea typeface="ＭＳ Ｐゴシック" panose="020B0600070205080204" pitchFamily="34" charset="-128"/>
              </a:rPr>
              <a:t>VPC: its still not a separate system </a:t>
            </a:r>
          </a:p>
          <a:p>
            <a:pPr lvl="2" eaLnBrk="1" hangingPunct="1">
              <a:lnSpc>
                <a:spcPct val="80000"/>
              </a:lnSpc>
            </a:pPr>
            <a:r>
              <a:rPr lang="en-US" altLang="en-US" sz="1800" dirty="0">
                <a:ea typeface="ＭＳ Ｐゴシック" panose="020B0600070205080204" pitchFamily="34" charset="-128"/>
              </a:rPr>
              <a:t>Strong separation</a:t>
            </a:r>
          </a:p>
          <a:p>
            <a:pPr eaLnBrk="1" hangingPunct="1">
              <a:lnSpc>
                <a:spcPct val="80000"/>
              </a:lnSpc>
            </a:pPr>
            <a:endParaRPr lang="en-US" altLang="en-US" dirty="0">
              <a:solidFill>
                <a:srgbClr val="1E1C11"/>
              </a:solidFill>
              <a:ea typeface="ＭＳ Ｐゴシック" panose="020B0600070205080204" pitchFamily="34" charset="-128"/>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Title 2">
            <a:extLst>
              <a:ext uri="{FF2B5EF4-FFF2-40B4-BE49-F238E27FC236}">
                <a16:creationId xmlns:a16="http://schemas.microsoft.com/office/drawing/2014/main" id="{BB9D95B4-EB1F-CA1E-8B00-16AC9A14999E}"/>
              </a:ext>
            </a:extLst>
          </p:cNvPr>
          <p:cNvSpPr>
            <a:spLocks noGrp="1"/>
          </p:cNvSpPr>
          <p:nvPr>
            <p:ph type="title"/>
          </p:nvPr>
        </p:nvSpPr>
        <p:spPr/>
        <p:txBody>
          <a:bodyPr/>
          <a:lstStyle/>
          <a:p>
            <a:pPr>
              <a:defRPr/>
            </a:pPr>
            <a:r>
              <a:rPr lang="en-US"/>
              <a:t>Third Party Cloud Computing</a:t>
            </a:r>
          </a:p>
        </p:txBody>
      </p:sp>
      <p:sp>
        <p:nvSpPr>
          <p:cNvPr id="14338" name="Content Placeholder 1">
            <a:extLst>
              <a:ext uri="{FF2B5EF4-FFF2-40B4-BE49-F238E27FC236}">
                <a16:creationId xmlns:a16="http://schemas.microsoft.com/office/drawing/2014/main" id="{330FF752-D947-02CE-8B4A-B08B7608222C}"/>
              </a:ext>
            </a:extLst>
          </p:cNvPr>
          <p:cNvSpPr>
            <a:spLocks noGrp="1"/>
          </p:cNvSpPr>
          <p:nvPr>
            <p:ph idx="1"/>
          </p:nvPr>
        </p:nvSpPr>
        <p:spPr/>
        <p:txBody>
          <a:bodyPr>
            <a:normAutofit/>
          </a:bodyPr>
          <a:lstStyle/>
          <a:p>
            <a:pPr>
              <a:buFont typeface="Wingdings 3" panose="05040102010807070707" pitchFamily="18" charset="2"/>
              <a:buNone/>
            </a:pPr>
            <a:r>
              <a:rPr lang="en-US" altLang="en-US" sz="2400" dirty="0">
                <a:ea typeface="ＭＳ Ｐゴシック" panose="020B0600070205080204" pitchFamily="34" charset="-128"/>
              </a:rPr>
              <a:t>Like Amazon’s EC2, Microsoft’s Azure</a:t>
            </a:r>
          </a:p>
          <a:p>
            <a:pPr>
              <a:buFont typeface="Wingdings 3" panose="05040102010807070707" pitchFamily="18" charset="2"/>
              <a:buNone/>
            </a:pPr>
            <a:endParaRPr lang="en-US" altLang="en-US" sz="2400" dirty="0">
              <a:ea typeface="ＭＳ Ｐゴシック" panose="020B0600070205080204" pitchFamily="34" charset="-128"/>
            </a:endParaRPr>
          </a:p>
          <a:p>
            <a:r>
              <a:rPr lang="en-US" altLang="en-US" sz="2400" dirty="0">
                <a:ea typeface="ＭＳ Ｐゴシック" panose="020B0600070205080204" pitchFamily="34" charset="-128"/>
              </a:rPr>
              <a:t>Allow users to instantiate Virtual Machines</a:t>
            </a:r>
          </a:p>
          <a:p>
            <a:r>
              <a:rPr lang="en-US" altLang="en-US" sz="2400" dirty="0">
                <a:ea typeface="ＭＳ Ｐゴシック" panose="020B0600070205080204" pitchFamily="34" charset="-128"/>
              </a:rPr>
              <a:t>Allow users to purchase required quantity when required </a:t>
            </a:r>
          </a:p>
          <a:p>
            <a:r>
              <a:rPr lang="en-US" altLang="en-US" sz="2400" dirty="0">
                <a:ea typeface="ＭＳ Ｐゴシック" panose="020B0600070205080204" pitchFamily="34" charset="-128"/>
              </a:rPr>
              <a:t>Allow service providers to maximize the utilization of sunk capital costs </a:t>
            </a:r>
          </a:p>
          <a:p>
            <a:r>
              <a:rPr lang="en-US" altLang="en-US" sz="2400" dirty="0">
                <a:ea typeface="ＭＳ Ｐゴシック" panose="020B0600070205080204" pitchFamily="34" charset="-128"/>
              </a:rPr>
              <a:t>Confidentiality is very important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itle 2">
            <a:extLst>
              <a:ext uri="{FF2B5EF4-FFF2-40B4-BE49-F238E27FC236}">
                <a16:creationId xmlns:a16="http://schemas.microsoft.com/office/drawing/2014/main" id="{4DE90CDA-62AE-D5E2-58DE-5F711E66A6AE}"/>
              </a:ext>
            </a:extLst>
          </p:cNvPr>
          <p:cNvSpPr>
            <a:spLocks noGrp="1"/>
          </p:cNvSpPr>
          <p:nvPr>
            <p:ph type="title"/>
          </p:nvPr>
        </p:nvSpPr>
        <p:spPr/>
        <p:txBody>
          <a:bodyPr/>
          <a:lstStyle/>
          <a:p>
            <a:pPr>
              <a:defRPr/>
            </a:pPr>
            <a:r>
              <a:rPr lang="en-US" sz="3600"/>
              <a:t>Known issues: Already exist</a:t>
            </a:r>
          </a:p>
        </p:txBody>
      </p:sp>
      <p:sp>
        <p:nvSpPr>
          <p:cNvPr id="15362" name="Content Placeholder 1">
            <a:extLst>
              <a:ext uri="{FF2B5EF4-FFF2-40B4-BE49-F238E27FC236}">
                <a16:creationId xmlns:a16="http://schemas.microsoft.com/office/drawing/2014/main" id="{B21A5512-85E4-B756-3244-D168144B40A4}"/>
              </a:ext>
            </a:extLst>
          </p:cNvPr>
          <p:cNvSpPr>
            <a:spLocks noGrp="1"/>
          </p:cNvSpPr>
          <p:nvPr>
            <p:ph idx="1"/>
          </p:nvPr>
        </p:nvSpPr>
        <p:spPr/>
        <p:txBody>
          <a:bodyPr/>
          <a:lstStyle/>
          <a:p>
            <a:endParaRPr lang="en-US" altLang="en-US" sz="2400" dirty="0">
              <a:ea typeface="ＭＳ Ｐゴシック" panose="020B0600070205080204" pitchFamily="34" charset="-128"/>
            </a:endParaRPr>
          </a:p>
          <a:p>
            <a:r>
              <a:rPr lang="en-US" altLang="en-US" sz="2400" dirty="0">
                <a:ea typeface="ＭＳ Ｐゴシック" panose="020B0600070205080204" pitchFamily="34" charset="-128"/>
              </a:rPr>
              <a:t>Confidentiality issues</a:t>
            </a:r>
          </a:p>
          <a:p>
            <a:r>
              <a:rPr lang="en-US" altLang="en-US" sz="2400" dirty="0">
                <a:ea typeface="ＭＳ Ｐゴシック" panose="020B0600070205080204" pitchFamily="34" charset="-128"/>
              </a:rPr>
              <a:t>Malicious behavior by cloud provider </a:t>
            </a:r>
          </a:p>
          <a:p>
            <a:r>
              <a:rPr lang="en-US" altLang="en-US" sz="2400" dirty="0">
                <a:ea typeface="ＭＳ Ｐゴシック" panose="020B0600070205080204" pitchFamily="34" charset="-128"/>
              </a:rPr>
              <a:t>Known risks exist in any industry practicing outsourcing</a:t>
            </a:r>
          </a:p>
          <a:p>
            <a:r>
              <a:rPr lang="en-US" altLang="en-US" sz="2400" dirty="0">
                <a:ea typeface="ＭＳ Ｐゴシック" panose="020B0600070205080204" pitchFamily="34" charset="-128"/>
              </a:rPr>
              <a:t>Provider and its infrastructure needs to be trusted</a:t>
            </a:r>
          </a:p>
          <a:p>
            <a:endParaRPr lang="en-US" altLang="en-US" dirty="0">
              <a:solidFill>
                <a:srgbClr val="1E1C11"/>
              </a:solidFill>
              <a:ea typeface="ＭＳ Ｐゴシック" panose="020B0600070205080204" pitchFamily="34" charset="-128"/>
            </a:endParaRPr>
          </a:p>
          <a:p>
            <a:endParaRPr lang="en-US" altLang="en-US" dirty="0">
              <a:solidFill>
                <a:srgbClr val="1E1C11"/>
              </a:solidFill>
              <a:ea typeface="ＭＳ Ｐゴシック" panose="020B0600070205080204" pitchFamily="34" charset="-128"/>
            </a:endParaRPr>
          </a:p>
          <a:p>
            <a:endParaRPr lang="en-US" altLang="en-US" dirty="0">
              <a:solidFill>
                <a:srgbClr val="1E1C11"/>
              </a:solidFill>
              <a:ea typeface="ＭＳ Ｐゴシック" panose="020B0600070205080204" pitchFamily="34" charset="-128"/>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2">
            <a:extLst>
              <a:ext uri="{FF2B5EF4-FFF2-40B4-BE49-F238E27FC236}">
                <a16:creationId xmlns:a16="http://schemas.microsoft.com/office/drawing/2014/main" id="{C6BA3079-FA45-13F1-4B93-8FFA6364C087}"/>
              </a:ext>
            </a:extLst>
          </p:cNvPr>
          <p:cNvSpPr>
            <a:spLocks noGrp="1"/>
          </p:cNvSpPr>
          <p:nvPr>
            <p:ph type="title"/>
          </p:nvPr>
        </p:nvSpPr>
        <p:spPr/>
        <p:txBody>
          <a:bodyPr/>
          <a:lstStyle/>
          <a:p>
            <a:pPr>
              <a:defRPr/>
            </a:pPr>
            <a:r>
              <a:rPr lang="en-US"/>
              <a:t>New Vulnerabilities &amp; Attacks</a:t>
            </a:r>
          </a:p>
        </p:txBody>
      </p:sp>
      <p:sp>
        <p:nvSpPr>
          <p:cNvPr id="16386" name="Content Placeholder 1">
            <a:extLst>
              <a:ext uri="{FF2B5EF4-FFF2-40B4-BE49-F238E27FC236}">
                <a16:creationId xmlns:a16="http://schemas.microsoft.com/office/drawing/2014/main" id="{81E0A883-8DF5-94BA-3245-C7D95AD17DC8}"/>
              </a:ext>
            </a:extLst>
          </p:cNvPr>
          <p:cNvSpPr>
            <a:spLocks noGrp="1"/>
          </p:cNvSpPr>
          <p:nvPr>
            <p:ph idx="1"/>
          </p:nvPr>
        </p:nvSpPr>
        <p:spPr/>
        <p:txBody>
          <a:bodyPr>
            <a:normAutofit/>
          </a:bodyPr>
          <a:lstStyle/>
          <a:p>
            <a:pPr>
              <a:buFont typeface="Wingdings 3" panose="05040102010807070707" pitchFamily="18" charset="2"/>
              <a:buNone/>
            </a:pPr>
            <a:r>
              <a:rPr lang="en-US" altLang="en-US" sz="2600" dirty="0">
                <a:solidFill>
                  <a:srgbClr val="1E1C11"/>
                </a:solidFill>
                <a:ea typeface="ＭＳ Ｐゴシック" panose="020B0600070205080204" pitchFamily="34" charset="-128"/>
              </a:rPr>
              <a:t>	</a:t>
            </a:r>
          </a:p>
          <a:p>
            <a:r>
              <a:rPr lang="en-US" altLang="en-US" sz="2400" dirty="0">
                <a:ea typeface="ＭＳ Ｐゴシック" panose="020B0600070205080204" pitchFamily="34" charset="-128"/>
              </a:rPr>
              <a:t>Threats arise from other consumers </a:t>
            </a:r>
          </a:p>
          <a:p>
            <a:r>
              <a:rPr lang="en-US" altLang="en-US" sz="2400" dirty="0">
                <a:ea typeface="ＭＳ Ｐゴシック" panose="020B0600070205080204" pitchFamily="34" charset="-128"/>
              </a:rPr>
              <a:t>Due to the subtleties of how physical resources can be transparently shared between VMs </a:t>
            </a:r>
          </a:p>
          <a:p>
            <a:r>
              <a:rPr lang="en-US" altLang="en-US" sz="2400" dirty="0">
                <a:ea typeface="ＭＳ Ｐゴシック" panose="020B0600070205080204" pitchFamily="34" charset="-128"/>
              </a:rPr>
              <a:t>Such attacks are based on placement and extraction</a:t>
            </a:r>
          </a:p>
          <a:p>
            <a:r>
              <a:rPr lang="en-US" altLang="en-US" sz="2400" dirty="0">
                <a:ea typeface="ＭＳ Ｐゴシック" panose="020B0600070205080204" pitchFamily="34" charset="-128"/>
              </a:rPr>
              <a:t>A customer VM and its adversary can be assigned to the same physical server</a:t>
            </a:r>
          </a:p>
          <a:p>
            <a:r>
              <a:rPr lang="en-US" altLang="en-US" sz="2400" dirty="0">
                <a:ea typeface="ＭＳ Ｐゴシック" panose="020B0600070205080204" pitchFamily="34" charset="-128"/>
              </a:rPr>
              <a:t>Adversary can penetrate the VM and violate customer confidentiality</a:t>
            </a:r>
          </a:p>
          <a:p>
            <a:endParaRPr lang="en-US" altLang="en-US" sz="2500" dirty="0">
              <a:solidFill>
                <a:srgbClr val="1E1C11"/>
              </a:solidFill>
              <a:ea typeface="ＭＳ Ｐゴシック" panose="020B0600070205080204" pitchFamily="34" charset="-128"/>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Title 2">
            <a:extLst>
              <a:ext uri="{FF2B5EF4-FFF2-40B4-BE49-F238E27FC236}">
                <a16:creationId xmlns:a16="http://schemas.microsoft.com/office/drawing/2014/main" id="{5408CE5D-F2A1-3634-B72B-AB460F476D2F}"/>
              </a:ext>
            </a:extLst>
          </p:cNvPr>
          <p:cNvSpPr>
            <a:spLocks noGrp="1"/>
          </p:cNvSpPr>
          <p:nvPr>
            <p:ph type="title"/>
          </p:nvPr>
        </p:nvSpPr>
        <p:spPr/>
        <p:txBody>
          <a:bodyPr/>
          <a:lstStyle/>
          <a:p>
            <a:r>
              <a:rPr lang="en-US" altLang="en-US" dirty="0">
                <a:solidFill>
                  <a:schemeClr val="tx1"/>
                </a:solidFill>
                <a:ea typeface="ＭＳ Ｐゴシック" panose="020B0600070205080204" pitchFamily="34" charset="-128"/>
              </a:rPr>
              <a:t>More on attacks…</a:t>
            </a:r>
          </a:p>
        </p:txBody>
      </p:sp>
      <p:sp>
        <p:nvSpPr>
          <p:cNvPr id="17410" name="Content Placeholder 1">
            <a:extLst>
              <a:ext uri="{FF2B5EF4-FFF2-40B4-BE49-F238E27FC236}">
                <a16:creationId xmlns:a16="http://schemas.microsoft.com/office/drawing/2014/main" id="{DB529894-3527-2B06-A78B-03D8537BB335}"/>
              </a:ext>
            </a:extLst>
          </p:cNvPr>
          <p:cNvSpPr>
            <a:spLocks noGrp="1"/>
          </p:cNvSpPr>
          <p:nvPr>
            <p:ph idx="1"/>
          </p:nvPr>
        </p:nvSpPr>
        <p:spPr/>
        <p:txBody>
          <a:bodyPr/>
          <a:lstStyle/>
          <a:p>
            <a:pPr>
              <a:buFont typeface="Arial" charset="0"/>
              <a:buChar char="•"/>
              <a:defRPr/>
            </a:pPr>
            <a:r>
              <a:rPr lang="en-US" sz="2800"/>
              <a:t>Collaborative attacks</a:t>
            </a:r>
          </a:p>
          <a:p>
            <a:pPr>
              <a:buFont typeface="Arial" charset="0"/>
              <a:buChar char="•"/>
              <a:defRPr/>
            </a:pPr>
            <a:r>
              <a:rPr lang="en-US" sz="2800"/>
              <a:t>Mapping of internal cloud infrastructure</a:t>
            </a:r>
          </a:p>
          <a:p>
            <a:pPr>
              <a:buFont typeface="Arial" charset="0"/>
              <a:buChar char="•"/>
              <a:defRPr/>
            </a:pPr>
            <a:r>
              <a:rPr lang="en-US" sz="2800"/>
              <a:t>Identifying likely residence of a target VM</a:t>
            </a:r>
          </a:p>
          <a:p>
            <a:pPr>
              <a:buFont typeface="Arial" charset="0"/>
              <a:buChar char="•"/>
              <a:defRPr/>
            </a:pPr>
            <a:r>
              <a:rPr lang="en-US" sz="2800"/>
              <a:t>Instantiating new VMs until one gets co-resident with the target</a:t>
            </a:r>
          </a:p>
          <a:p>
            <a:pPr>
              <a:buFont typeface="Arial" charset="0"/>
              <a:buChar char="•"/>
              <a:defRPr/>
            </a:pPr>
            <a:r>
              <a:rPr lang="en-US" sz="2800"/>
              <a:t>Cross-VM side-channel attacks</a:t>
            </a:r>
          </a:p>
          <a:p>
            <a:pPr>
              <a:buFont typeface="Arial" charset="0"/>
              <a:buChar char="•"/>
              <a:defRPr/>
            </a:pPr>
            <a:r>
              <a:rPr lang="en-US" sz="2800"/>
              <a:t>Extract information from target VM on the same machine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itle 2">
            <a:extLst>
              <a:ext uri="{FF2B5EF4-FFF2-40B4-BE49-F238E27FC236}">
                <a16:creationId xmlns:a16="http://schemas.microsoft.com/office/drawing/2014/main" id="{92A509F7-CE8B-57CB-5869-EF2A3F72D93D}"/>
              </a:ext>
            </a:extLst>
          </p:cNvPr>
          <p:cNvSpPr>
            <a:spLocks noGrp="1"/>
          </p:cNvSpPr>
          <p:nvPr>
            <p:ph type="title"/>
          </p:nvPr>
        </p:nvSpPr>
        <p:spPr/>
        <p:txBody>
          <a:bodyPr/>
          <a:lstStyle/>
          <a:p>
            <a:r>
              <a:rPr lang="en-US" altLang="en-US" dirty="0">
                <a:solidFill>
                  <a:schemeClr val="tx1"/>
                </a:solidFill>
                <a:ea typeface="ＭＳ Ｐゴシック" panose="020B0600070205080204" pitchFamily="34" charset="-128"/>
              </a:rPr>
              <a:t>More on attacks…</a:t>
            </a:r>
          </a:p>
        </p:txBody>
      </p:sp>
      <p:sp>
        <p:nvSpPr>
          <p:cNvPr id="14338" name="Content Placeholder 1">
            <a:extLst>
              <a:ext uri="{FF2B5EF4-FFF2-40B4-BE49-F238E27FC236}">
                <a16:creationId xmlns:a16="http://schemas.microsoft.com/office/drawing/2014/main" id="{8BDDE2A4-3A2A-C26A-66A0-698655DD7C13}"/>
              </a:ext>
            </a:extLst>
          </p:cNvPr>
          <p:cNvSpPr>
            <a:spLocks noGrp="1"/>
          </p:cNvSpPr>
          <p:nvPr>
            <p:ph idx="1"/>
          </p:nvPr>
        </p:nvSpPr>
        <p:spPr/>
        <p:txBody>
          <a:bodyPr>
            <a:normAutofit/>
          </a:bodyPr>
          <a:lstStyle/>
          <a:p>
            <a:r>
              <a:rPr lang="en-US" altLang="en-US" sz="2000" dirty="0">
                <a:ea typeface="ＭＳ Ｐゴシック" panose="020B0600070205080204" pitchFamily="34" charset="-128"/>
              </a:rPr>
              <a:t>Can one determine where in the cloud infrastructure an instance is located?</a:t>
            </a:r>
          </a:p>
          <a:p>
            <a:r>
              <a:rPr lang="en-US" altLang="en-US" sz="2000" dirty="0">
                <a:ea typeface="ＭＳ Ｐゴシック" panose="020B0600070205080204" pitchFamily="34" charset="-128"/>
              </a:rPr>
              <a:t>Can one easily determine if two instances are co-resident on the same physical machine?</a:t>
            </a:r>
          </a:p>
          <a:p>
            <a:r>
              <a:rPr lang="en-US" altLang="en-US" sz="2000" dirty="0">
                <a:ea typeface="ＭＳ Ｐゴシック" panose="020B0600070205080204" pitchFamily="34" charset="-128"/>
              </a:rPr>
              <a:t>Can an adversary launch instances that will be co-resident with other user instances?</a:t>
            </a:r>
          </a:p>
          <a:p>
            <a:r>
              <a:rPr lang="en-US" altLang="en-US" sz="2000" dirty="0">
                <a:ea typeface="ＭＳ Ｐゴシック" panose="020B0600070205080204" pitchFamily="34" charset="-128"/>
              </a:rPr>
              <a:t>Can an adversary exploit cross-VM information leakage once co-resident?</a:t>
            </a:r>
          </a:p>
          <a:p>
            <a:pPr>
              <a:buFont typeface="Wingdings 3" panose="05040102010807070707" pitchFamily="18" charset="2"/>
              <a:buNone/>
            </a:pPr>
            <a:r>
              <a:rPr lang="en-US" altLang="en-US" sz="2000" dirty="0">
                <a:ea typeface="ＭＳ Ｐゴシック" panose="020B0600070205080204" pitchFamily="34" charset="-128"/>
              </a:rPr>
              <a:t>Answer: Yes to all</a:t>
            </a:r>
          </a:p>
          <a:p>
            <a:pPr>
              <a:buFont typeface="Wingdings 3" panose="05040102010807070707" pitchFamily="18" charset="2"/>
              <a:buNone/>
            </a:pPr>
            <a:endParaRPr lang="en-US" altLang="en-US" dirty="0">
              <a:solidFill>
                <a:srgbClr val="1E1C11"/>
              </a:solidFill>
              <a:ea typeface="ＭＳ Ｐゴシック" panose="020B0600070205080204" pitchFamily="34" charset="-128"/>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54F33F89-29E3-E2AB-6FD5-DC0C7A9EB5FB}"/>
              </a:ext>
            </a:extLst>
          </p:cNvPr>
          <p:cNvSpPr>
            <a:spLocks noGrp="1" noChangeArrowheads="1"/>
          </p:cNvSpPr>
          <p:nvPr>
            <p:ph type="title"/>
          </p:nvPr>
        </p:nvSpPr>
        <p:spPr/>
        <p:txBody>
          <a:bodyPr>
            <a:normAutofit/>
          </a:bodyPr>
          <a:lstStyle/>
          <a:p>
            <a:pPr eaLnBrk="1" hangingPunct="1">
              <a:defRPr/>
            </a:pPr>
            <a:r>
              <a:rPr lang="en-US" dirty="0">
                <a:ea typeface="+mj-ea"/>
              </a:rPr>
              <a:t>Minimize Lack of Trust: Policy Language</a:t>
            </a:r>
          </a:p>
        </p:txBody>
      </p:sp>
      <p:sp>
        <p:nvSpPr>
          <p:cNvPr id="92163" name="Rectangle 3">
            <a:extLst>
              <a:ext uri="{FF2B5EF4-FFF2-40B4-BE49-F238E27FC236}">
                <a16:creationId xmlns:a16="http://schemas.microsoft.com/office/drawing/2014/main" id="{54D15C92-4ABA-8A49-6004-8C4AC08A8B23}"/>
              </a:ext>
            </a:extLst>
          </p:cNvPr>
          <p:cNvSpPr>
            <a:spLocks noGrp="1" noChangeArrowheads="1"/>
          </p:cNvSpPr>
          <p:nvPr>
            <p:ph idx="1"/>
          </p:nvPr>
        </p:nvSpPr>
        <p:spPr/>
        <p:txBody>
          <a:bodyPr>
            <a:normAutofit/>
          </a:bodyPr>
          <a:lstStyle/>
          <a:p>
            <a:pPr eaLnBrk="1" hangingPunct="1">
              <a:lnSpc>
                <a:spcPct val="80000"/>
              </a:lnSpc>
            </a:pPr>
            <a:r>
              <a:rPr lang="en-US" altLang="en-US" sz="2000" dirty="0">
                <a:ea typeface="ＭＳ Ｐゴシック" panose="020B0600070205080204" pitchFamily="34" charset="-128"/>
              </a:rPr>
              <a:t>Consumers have specific security needs but don’t have a say-so in how they are handled</a:t>
            </a:r>
          </a:p>
          <a:p>
            <a:pPr lvl="1" eaLnBrk="1" hangingPunct="1">
              <a:lnSpc>
                <a:spcPct val="80000"/>
              </a:lnSpc>
            </a:pPr>
            <a:r>
              <a:rPr lang="en-US" altLang="en-US" sz="2000" dirty="0">
                <a:ea typeface="ＭＳ Ｐゴシック" panose="020B0600070205080204" pitchFamily="34" charset="-128"/>
              </a:rPr>
              <a:t>What the heck is the provider doing for me?</a:t>
            </a:r>
          </a:p>
          <a:p>
            <a:pPr lvl="1" eaLnBrk="1" hangingPunct="1">
              <a:lnSpc>
                <a:spcPct val="80000"/>
              </a:lnSpc>
            </a:pPr>
            <a:r>
              <a:rPr lang="en-US" altLang="en-US" sz="2000" dirty="0">
                <a:ea typeface="ＭＳ Ｐゴシック" panose="020B0600070205080204" pitchFamily="34" charset="-128"/>
              </a:rPr>
              <a:t>Currently consumers cannot dictate their requirements to the provider (SLAs are one-sided)</a:t>
            </a:r>
          </a:p>
          <a:p>
            <a:pPr eaLnBrk="1" hangingPunct="1">
              <a:lnSpc>
                <a:spcPct val="80000"/>
              </a:lnSpc>
            </a:pPr>
            <a:r>
              <a:rPr lang="en-US" altLang="en-US" sz="2000" dirty="0">
                <a:ea typeface="ＭＳ Ｐゴシック" panose="020B0600070205080204" pitchFamily="34" charset="-128"/>
              </a:rPr>
              <a:t>Standard language to convey one’s policies and expectations</a:t>
            </a:r>
          </a:p>
          <a:p>
            <a:pPr lvl="1" eaLnBrk="1" hangingPunct="1">
              <a:lnSpc>
                <a:spcPct val="80000"/>
              </a:lnSpc>
            </a:pPr>
            <a:r>
              <a:rPr lang="en-US" altLang="en-US" sz="2000" dirty="0">
                <a:ea typeface="ＭＳ Ｐゴシック" panose="020B0600070205080204" pitchFamily="34" charset="-128"/>
              </a:rPr>
              <a:t>Agreed upon and upheld by both parties</a:t>
            </a:r>
          </a:p>
          <a:p>
            <a:pPr lvl="1" eaLnBrk="1" hangingPunct="1">
              <a:lnSpc>
                <a:spcPct val="80000"/>
              </a:lnSpc>
            </a:pPr>
            <a:r>
              <a:rPr lang="en-US" altLang="en-US" sz="2000" dirty="0">
                <a:ea typeface="ＭＳ Ｐゴシック" panose="020B0600070205080204" pitchFamily="34" charset="-128"/>
              </a:rPr>
              <a:t>Standard language for representing SLAs</a:t>
            </a:r>
          </a:p>
          <a:p>
            <a:pPr lvl="1" eaLnBrk="1" hangingPunct="1">
              <a:lnSpc>
                <a:spcPct val="80000"/>
              </a:lnSpc>
            </a:pPr>
            <a:r>
              <a:rPr lang="en-US" altLang="en-US" sz="2000" dirty="0">
                <a:ea typeface="ＭＳ Ｐゴシック" panose="020B0600070205080204" pitchFamily="34" charset="-128"/>
              </a:rPr>
              <a:t>Can be used in a intra-cloud environment to realize overarching security posture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219E7-2109-C740-71C5-A1747DA89170}"/>
              </a:ext>
            </a:extLst>
          </p:cNvPr>
          <p:cNvSpPr>
            <a:spLocks noGrp="1"/>
          </p:cNvSpPr>
          <p:nvPr>
            <p:ph type="title"/>
          </p:nvPr>
        </p:nvSpPr>
        <p:spPr/>
        <p:txBody>
          <a:bodyPr>
            <a:normAutofit fontScale="90000"/>
          </a:bodyPr>
          <a:lstStyle/>
          <a:p>
            <a:r>
              <a:rPr lang="en-US" altLang="en-US" dirty="0">
                <a:solidFill>
                  <a:schemeClr val="tx1"/>
                </a:solidFill>
                <a:ea typeface="ＭＳ Ｐゴシック" panose="020B0600070205080204" pitchFamily="34" charset="-128"/>
              </a:rPr>
              <a:t>Minimize Lack of Trust: Policy Language (Cont.)</a:t>
            </a:r>
          </a:p>
        </p:txBody>
      </p:sp>
      <p:sp>
        <p:nvSpPr>
          <p:cNvPr id="94211" name="Content Placeholder 2">
            <a:extLst>
              <a:ext uri="{FF2B5EF4-FFF2-40B4-BE49-F238E27FC236}">
                <a16:creationId xmlns:a16="http://schemas.microsoft.com/office/drawing/2014/main" id="{A07CF27F-44EB-3544-C404-F390D196762A}"/>
              </a:ext>
            </a:extLst>
          </p:cNvPr>
          <p:cNvSpPr>
            <a:spLocks noGrp="1"/>
          </p:cNvSpPr>
          <p:nvPr>
            <p:ph idx="1"/>
          </p:nvPr>
        </p:nvSpPr>
        <p:spPr/>
        <p:txBody>
          <a:bodyPr/>
          <a:lstStyle/>
          <a:p>
            <a:pPr eaLnBrk="1" hangingPunct="1">
              <a:lnSpc>
                <a:spcPct val="80000"/>
              </a:lnSpc>
            </a:pPr>
            <a:r>
              <a:rPr lang="en-US" altLang="en-US" sz="2000" dirty="0">
                <a:ea typeface="ＭＳ Ｐゴシック" panose="020B0600070205080204" pitchFamily="34" charset="-128"/>
              </a:rPr>
              <a:t>Create policy language with the following characteristics: </a:t>
            </a:r>
          </a:p>
          <a:p>
            <a:pPr lvl="1" eaLnBrk="1" hangingPunct="1">
              <a:lnSpc>
                <a:spcPct val="80000"/>
              </a:lnSpc>
            </a:pPr>
            <a:r>
              <a:rPr lang="en-US" altLang="en-US" sz="2000" dirty="0">
                <a:ea typeface="ＭＳ Ｐゴシック" panose="020B0600070205080204" pitchFamily="34" charset="-128"/>
              </a:rPr>
              <a:t>Machine-understandable (or at least processable), </a:t>
            </a:r>
          </a:p>
          <a:p>
            <a:pPr lvl="1" eaLnBrk="1" hangingPunct="1">
              <a:lnSpc>
                <a:spcPct val="80000"/>
              </a:lnSpc>
            </a:pPr>
            <a:r>
              <a:rPr lang="en-US" altLang="en-US" sz="2000" dirty="0">
                <a:ea typeface="ＭＳ Ｐゴシック" panose="020B0600070205080204" pitchFamily="34" charset="-128"/>
              </a:rPr>
              <a:t>Easy to combine/merge and compare </a:t>
            </a:r>
          </a:p>
          <a:p>
            <a:pPr lvl="1" eaLnBrk="1" hangingPunct="1">
              <a:lnSpc>
                <a:spcPct val="80000"/>
              </a:lnSpc>
            </a:pPr>
            <a:r>
              <a:rPr lang="en-US" altLang="en-US" sz="2000" dirty="0">
                <a:ea typeface="ＭＳ Ｐゴシック" panose="020B0600070205080204" pitchFamily="34" charset="-128"/>
              </a:rPr>
              <a:t>Examples of policy statements are, “requires isolation between VMs”, “requires geographical isolation between VMs”, “requires physical separation between other communities/tenants that are in the same industry,” etc. </a:t>
            </a:r>
          </a:p>
          <a:p>
            <a:pPr lvl="1" eaLnBrk="1" hangingPunct="1">
              <a:lnSpc>
                <a:spcPct val="80000"/>
              </a:lnSpc>
            </a:pPr>
            <a:r>
              <a:rPr lang="en-US" altLang="en-US" sz="2000" dirty="0">
                <a:ea typeface="ＭＳ Ｐゴシック" panose="020B0600070205080204" pitchFamily="34" charset="-128"/>
              </a:rPr>
              <a:t>Need a validation tool to check that the policy created in the standard language correctly reflects the policy creator’s intentions (i.e. that the policy language is semantically equivalent to the user’s intentions). </a:t>
            </a:r>
          </a:p>
          <a:p>
            <a:endParaRPr lang="en-US" altLang="en-US" dirty="0">
              <a:solidFill>
                <a:srgbClr val="1E1C11"/>
              </a:solidFill>
              <a:ea typeface="ＭＳ Ｐゴシック" panose="020B0600070205080204" pitchFamily="34" charset="-128"/>
            </a:endParaRPr>
          </a:p>
        </p:txBody>
      </p:sp>
      <p:sp>
        <p:nvSpPr>
          <p:cNvPr id="94212" name="Slide Number Placeholder 3">
            <a:extLst>
              <a:ext uri="{FF2B5EF4-FFF2-40B4-BE49-F238E27FC236}">
                <a16:creationId xmlns:a16="http://schemas.microsoft.com/office/drawing/2014/main" id="{3BA47CE1-9942-52C5-F907-1DA7462719F3}"/>
              </a:ext>
            </a:extLst>
          </p:cNvPr>
          <p:cNvSpPr>
            <a:spLocks noGrp="1"/>
          </p:cNvSpPr>
          <p:nvPr>
            <p:ph type="sldNum" sz="quarter" idx="4294967295"/>
          </p:nvPr>
        </p:nvSpPr>
        <p:spPr bwMode="auto">
          <a:xfrm>
            <a:off x="9297988" y="6035675"/>
            <a:ext cx="28940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60621A8A-83ED-41DC-B813-ACBFBF26370C}" type="slidenum">
              <a:rPr lang="en-US" altLang="en-US" sz="1200">
                <a:solidFill>
                  <a:srgbClr val="898989"/>
                </a:solidFill>
                <a:latin typeface="Calibri" panose="020F0502020204030204" pitchFamily="34" charset="0"/>
              </a:rPr>
              <a:pPr eaLnBrk="1" hangingPunct="1"/>
              <a:t>57</a:t>
            </a:fld>
            <a:endParaRPr lang="en-US" altLang="en-US" sz="1200">
              <a:solidFill>
                <a:srgbClr val="898989"/>
              </a:solidFill>
              <a:latin typeface="Calibri" panose="020F0502020204030204"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D5ED0C27-E270-0B9F-94B6-71115CEF8C7E}"/>
              </a:ext>
            </a:extLst>
          </p:cNvPr>
          <p:cNvSpPr>
            <a:spLocks noGrp="1" noChangeArrowheads="1"/>
          </p:cNvSpPr>
          <p:nvPr>
            <p:ph type="title"/>
          </p:nvPr>
        </p:nvSpPr>
        <p:spPr/>
        <p:txBody>
          <a:bodyPr/>
          <a:lstStyle/>
          <a:p>
            <a:pPr eaLnBrk="1" hangingPunct="1">
              <a:defRPr/>
            </a:pPr>
            <a:r>
              <a:rPr lang="en-US" dirty="0">
                <a:ea typeface="+mj-ea"/>
              </a:rPr>
              <a:t>Minimize Lack of Trust: Certification</a:t>
            </a:r>
          </a:p>
        </p:txBody>
      </p:sp>
      <p:sp>
        <p:nvSpPr>
          <p:cNvPr id="14339" name="Rectangle 3">
            <a:extLst>
              <a:ext uri="{FF2B5EF4-FFF2-40B4-BE49-F238E27FC236}">
                <a16:creationId xmlns:a16="http://schemas.microsoft.com/office/drawing/2014/main" id="{5285A94E-7EBA-4E23-ABC9-D4EDDEA8BD5E}"/>
              </a:ext>
            </a:extLst>
          </p:cNvPr>
          <p:cNvSpPr>
            <a:spLocks noGrp="1" noChangeArrowheads="1"/>
          </p:cNvSpPr>
          <p:nvPr>
            <p:ph idx="1"/>
          </p:nvPr>
        </p:nvSpPr>
        <p:spPr/>
        <p:txBody>
          <a:bodyPr/>
          <a:lstStyle/>
          <a:p>
            <a:pPr eaLnBrk="1" hangingPunct="1">
              <a:lnSpc>
                <a:spcPct val="90000"/>
              </a:lnSpc>
              <a:defRPr/>
            </a:pPr>
            <a:r>
              <a:rPr lang="en-US" sz="2800" dirty="0"/>
              <a:t>Certification</a:t>
            </a:r>
          </a:p>
          <a:p>
            <a:pPr lvl="1" eaLnBrk="1" hangingPunct="1">
              <a:lnSpc>
                <a:spcPct val="90000"/>
              </a:lnSpc>
              <a:defRPr/>
            </a:pPr>
            <a:r>
              <a:rPr lang="en-US" dirty="0">
                <a:ea typeface="+mn-ea"/>
              </a:rPr>
              <a:t>Some form of reputable, independent, comparable assessment and description of security features and assurance</a:t>
            </a:r>
          </a:p>
          <a:p>
            <a:pPr lvl="1" eaLnBrk="1" hangingPunct="1">
              <a:lnSpc>
                <a:spcPct val="90000"/>
              </a:lnSpc>
              <a:defRPr/>
            </a:pPr>
            <a:r>
              <a:rPr lang="en-US" dirty="0">
                <a:ea typeface="+mn-ea"/>
              </a:rPr>
              <a:t>Sarbanes-Oxley, DIACAP, DISTCAP, etc (are they sufficient for a cloud environment?)</a:t>
            </a:r>
          </a:p>
          <a:p>
            <a:pPr eaLnBrk="1" hangingPunct="1">
              <a:lnSpc>
                <a:spcPct val="90000"/>
              </a:lnSpc>
              <a:defRPr/>
            </a:pPr>
            <a:r>
              <a:rPr lang="en-US" sz="2800" dirty="0"/>
              <a:t>Risk assessment</a:t>
            </a:r>
          </a:p>
          <a:p>
            <a:pPr lvl="1" eaLnBrk="1" hangingPunct="1">
              <a:lnSpc>
                <a:spcPct val="90000"/>
              </a:lnSpc>
              <a:defRPr/>
            </a:pPr>
            <a:r>
              <a:rPr lang="en-US" dirty="0">
                <a:ea typeface="+mn-ea"/>
              </a:rPr>
              <a:t>Performed by certified third parties</a:t>
            </a:r>
          </a:p>
          <a:p>
            <a:pPr lvl="1" eaLnBrk="1" hangingPunct="1">
              <a:lnSpc>
                <a:spcPct val="90000"/>
              </a:lnSpc>
              <a:defRPr/>
            </a:pPr>
            <a:r>
              <a:rPr lang="en-US" dirty="0">
                <a:ea typeface="+mn-ea"/>
              </a:rPr>
              <a:t>Provides consumers with additional assurance</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22BCF3BA-F5FB-0414-4854-9DBD045D5057}"/>
              </a:ext>
            </a:extLst>
          </p:cNvPr>
          <p:cNvSpPr>
            <a:spLocks noGrp="1" noChangeArrowheads="1"/>
          </p:cNvSpPr>
          <p:nvPr>
            <p:ph type="title"/>
          </p:nvPr>
        </p:nvSpPr>
        <p:spPr/>
        <p:txBody>
          <a:bodyPr>
            <a:normAutofit/>
          </a:bodyPr>
          <a:lstStyle/>
          <a:p>
            <a:pPr eaLnBrk="1" hangingPunct="1">
              <a:defRPr/>
            </a:pPr>
            <a:r>
              <a:rPr lang="en-US" dirty="0">
                <a:ea typeface="+mj-ea"/>
              </a:rPr>
              <a:t>Minimize Loss of Control: Monitoring</a:t>
            </a:r>
          </a:p>
        </p:txBody>
      </p:sp>
      <p:sp>
        <p:nvSpPr>
          <p:cNvPr id="16387" name="Rectangle 3">
            <a:extLst>
              <a:ext uri="{FF2B5EF4-FFF2-40B4-BE49-F238E27FC236}">
                <a16:creationId xmlns:a16="http://schemas.microsoft.com/office/drawing/2014/main" id="{FF7144CD-A941-EC2F-0DC5-97A3101BA4F0}"/>
              </a:ext>
            </a:extLst>
          </p:cNvPr>
          <p:cNvSpPr>
            <a:spLocks noGrp="1" noChangeArrowheads="1"/>
          </p:cNvSpPr>
          <p:nvPr>
            <p:ph idx="1"/>
          </p:nvPr>
        </p:nvSpPr>
        <p:spPr/>
        <p:txBody>
          <a:bodyPr/>
          <a:lstStyle/>
          <a:p>
            <a:pPr eaLnBrk="1" hangingPunct="1">
              <a:lnSpc>
                <a:spcPct val="80000"/>
              </a:lnSpc>
              <a:defRPr/>
            </a:pPr>
            <a:r>
              <a:rPr lang="en-US" dirty="0">
                <a:ea typeface="+mn-ea"/>
                <a:cs typeface="+mn-cs"/>
              </a:rPr>
              <a:t>Cloud consumer needs situational awareness for critical applications</a:t>
            </a:r>
          </a:p>
          <a:p>
            <a:pPr lvl="1" eaLnBrk="1" hangingPunct="1">
              <a:lnSpc>
                <a:spcPct val="80000"/>
              </a:lnSpc>
              <a:defRPr/>
            </a:pPr>
            <a:r>
              <a:rPr lang="en-US" dirty="0">
                <a:ea typeface="+mn-ea"/>
              </a:rPr>
              <a:t>When underlying components fail, what is the effect of the failure to the mission logic</a:t>
            </a:r>
          </a:p>
          <a:p>
            <a:pPr lvl="1" eaLnBrk="1" hangingPunct="1">
              <a:lnSpc>
                <a:spcPct val="80000"/>
              </a:lnSpc>
              <a:defRPr/>
            </a:pPr>
            <a:r>
              <a:rPr lang="en-US" dirty="0">
                <a:ea typeface="+mn-ea"/>
              </a:rPr>
              <a:t>What recovery measures can be taken (by provider and consumer)</a:t>
            </a:r>
          </a:p>
          <a:p>
            <a:pPr eaLnBrk="1" hangingPunct="1">
              <a:lnSpc>
                <a:spcPct val="80000"/>
              </a:lnSpc>
              <a:defRPr/>
            </a:pPr>
            <a:r>
              <a:rPr lang="en-US" dirty="0">
                <a:ea typeface="+mn-ea"/>
                <a:cs typeface="+mn-cs"/>
              </a:rPr>
              <a:t>Requires an application-specific run-time monitoring and management tool for the consumer</a:t>
            </a:r>
          </a:p>
          <a:p>
            <a:pPr lvl="1" eaLnBrk="1" hangingPunct="1">
              <a:lnSpc>
                <a:spcPct val="80000"/>
              </a:lnSpc>
              <a:defRPr/>
            </a:pPr>
            <a:r>
              <a:rPr lang="en-US" dirty="0">
                <a:ea typeface="+mn-ea"/>
              </a:rPr>
              <a:t>The cloud consumer and cloud provider have different views of the system</a:t>
            </a:r>
          </a:p>
          <a:p>
            <a:pPr lvl="1" eaLnBrk="1" hangingPunct="1">
              <a:lnSpc>
                <a:spcPct val="80000"/>
              </a:lnSpc>
              <a:defRPr/>
            </a:pPr>
            <a:r>
              <a:rPr lang="en-US" dirty="0">
                <a:ea typeface="+mn-ea"/>
              </a:rPr>
              <a:t>Enable both the provider and tenants to monitor the components in the cloud that are under </a:t>
            </a:r>
            <a:r>
              <a:rPr lang="en-US">
                <a:ea typeface="+mn-ea"/>
              </a:rPr>
              <a:t>their control</a:t>
            </a:r>
            <a:endParaRPr lang="en-US" dirty="0">
              <a:ea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51F5C2B3-CAA9-E48D-9FE5-996030C6B597}"/>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Cloud Models</a:t>
            </a:r>
          </a:p>
        </p:txBody>
      </p:sp>
      <p:sp>
        <p:nvSpPr>
          <p:cNvPr id="22531" name="Rectangle 3">
            <a:extLst>
              <a:ext uri="{FF2B5EF4-FFF2-40B4-BE49-F238E27FC236}">
                <a16:creationId xmlns:a16="http://schemas.microsoft.com/office/drawing/2014/main" id="{5987CDF6-A542-DACA-F88C-5E1C883E1CF4}"/>
              </a:ext>
            </a:extLst>
          </p:cNvPr>
          <p:cNvSpPr>
            <a:spLocks noGrp="1" noChangeArrowheads="1"/>
          </p:cNvSpPr>
          <p:nvPr>
            <p:ph idx="1"/>
          </p:nvPr>
        </p:nvSpPr>
        <p:spPr/>
        <p:txBody>
          <a:bodyPr/>
          <a:lstStyle/>
          <a:p>
            <a:pPr eaLnBrk="1" hangingPunct="1">
              <a:lnSpc>
                <a:spcPct val="80000"/>
              </a:lnSpc>
            </a:pPr>
            <a:r>
              <a:rPr lang="en-US" altLang="en-US">
                <a:ea typeface="ＭＳ Ｐゴシック" panose="020B0600070205080204" pitchFamily="34" charset="-128"/>
              </a:rPr>
              <a:t>Delivery Models</a:t>
            </a:r>
          </a:p>
          <a:p>
            <a:pPr lvl="1" eaLnBrk="1" hangingPunct="1">
              <a:lnSpc>
                <a:spcPct val="80000"/>
              </a:lnSpc>
            </a:pPr>
            <a:r>
              <a:rPr lang="en-US" altLang="en-US" sz="2000">
                <a:ea typeface="ＭＳ Ｐゴシック" panose="020B0600070205080204" pitchFamily="34" charset="-128"/>
              </a:rPr>
              <a:t>SaaS</a:t>
            </a:r>
          </a:p>
          <a:p>
            <a:pPr lvl="1" eaLnBrk="1" hangingPunct="1">
              <a:lnSpc>
                <a:spcPct val="80000"/>
              </a:lnSpc>
            </a:pPr>
            <a:r>
              <a:rPr lang="en-US" altLang="en-US" sz="2000">
                <a:ea typeface="ＭＳ Ｐゴシック" panose="020B0600070205080204" pitchFamily="34" charset="-128"/>
              </a:rPr>
              <a:t>PaaS</a:t>
            </a:r>
          </a:p>
          <a:p>
            <a:pPr lvl="1" eaLnBrk="1" hangingPunct="1">
              <a:lnSpc>
                <a:spcPct val="80000"/>
              </a:lnSpc>
            </a:pPr>
            <a:r>
              <a:rPr lang="en-US" altLang="en-US" sz="2000">
                <a:ea typeface="ＭＳ Ｐゴシック" panose="020B0600070205080204" pitchFamily="34" charset="-128"/>
              </a:rPr>
              <a:t>IaaS</a:t>
            </a:r>
          </a:p>
          <a:p>
            <a:pPr eaLnBrk="1" hangingPunct="1">
              <a:lnSpc>
                <a:spcPct val="80000"/>
              </a:lnSpc>
            </a:pPr>
            <a:r>
              <a:rPr lang="en-US" altLang="en-US">
                <a:ea typeface="ＭＳ Ｐゴシック" panose="020B0600070205080204" pitchFamily="34" charset="-128"/>
              </a:rPr>
              <a:t>Deployment Models</a:t>
            </a:r>
          </a:p>
          <a:p>
            <a:pPr lvl="1" eaLnBrk="1" hangingPunct="1">
              <a:lnSpc>
                <a:spcPct val="80000"/>
              </a:lnSpc>
            </a:pPr>
            <a:r>
              <a:rPr lang="en-US" altLang="en-US" sz="2000">
                <a:ea typeface="ＭＳ Ｐゴシック" panose="020B0600070205080204" pitchFamily="34" charset="-128"/>
              </a:rPr>
              <a:t>Private cloud</a:t>
            </a:r>
          </a:p>
          <a:p>
            <a:pPr lvl="1" eaLnBrk="1" hangingPunct="1">
              <a:lnSpc>
                <a:spcPct val="80000"/>
              </a:lnSpc>
            </a:pPr>
            <a:r>
              <a:rPr lang="en-US" altLang="en-US" sz="2000">
                <a:ea typeface="ＭＳ Ｐゴシック" panose="020B0600070205080204" pitchFamily="34" charset="-128"/>
              </a:rPr>
              <a:t>Community cloud</a:t>
            </a:r>
          </a:p>
          <a:p>
            <a:pPr lvl="1" eaLnBrk="1" hangingPunct="1">
              <a:lnSpc>
                <a:spcPct val="80000"/>
              </a:lnSpc>
            </a:pPr>
            <a:r>
              <a:rPr lang="en-US" altLang="en-US" sz="2000">
                <a:ea typeface="ＭＳ Ｐゴシック" panose="020B0600070205080204" pitchFamily="34" charset="-128"/>
              </a:rPr>
              <a:t>Public cloud</a:t>
            </a:r>
          </a:p>
          <a:p>
            <a:pPr lvl="1" eaLnBrk="1" hangingPunct="1">
              <a:lnSpc>
                <a:spcPct val="80000"/>
              </a:lnSpc>
            </a:pPr>
            <a:r>
              <a:rPr lang="en-US" altLang="en-US" sz="2000">
                <a:ea typeface="ＭＳ Ｐゴシック" panose="020B0600070205080204" pitchFamily="34" charset="-128"/>
              </a:rPr>
              <a:t>Hybrid cloud</a:t>
            </a:r>
          </a:p>
          <a:p>
            <a:pPr eaLnBrk="1" hangingPunct="1">
              <a:lnSpc>
                <a:spcPct val="80000"/>
              </a:lnSpc>
            </a:pPr>
            <a:r>
              <a:rPr lang="en-US" altLang="en-US">
                <a:ea typeface="ＭＳ Ｐゴシック" panose="020B0600070205080204" pitchFamily="34" charset="-128"/>
              </a:rPr>
              <a:t>We propose one more Model: Management Models (trust and tenancy issues)</a:t>
            </a:r>
          </a:p>
          <a:p>
            <a:pPr lvl="1" eaLnBrk="1" hangingPunct="1">
              <a:lnSpc>
                <a:spcPct val="80000"/>
              </a:lnSpc>
            </a:pPr>
            <a:r>
              <a:rPr lang="en-US" altLang="en-US" sz="2000">
                <a:ea typeface="ＭＳ Ｐゴシック" panose="020B0600070205080204" pitchFamily="34" charset="-128"/>
              </a:rPr>
              <a:t>Self-managed </a:t>
            </a:r>
          </a:p>
          <a:p>
            <a:pPr lvl="1" eaLnBrk="1" hangingPunct="1">
              <a:lnSpc>
                <a:spcPct val="80000"/>
              </a:lnSpc>
            </a:pPr>
            <a:r>
              <a:rPr lang="en-US" altLang="en-US" sz="2000">
                <a:ea typeface="ＭＳ Ｐゴシック" panose="020B0600070205080204" pitchFamily="34" charset="-128"/>
              </a:rPr>
              <a:t>3</a:t>
            </a:r>
            <a:r>
              <a:rPr lang="en-US" altLang="en-US" sz="2000" baseline="30000">
                <a:ea typeface="ＭＳ Ｐゴシック" panose="020B0600070205080204" pitchFamily="34" charset="-128"/>
              </a:rPr>
              <a:t>rd</a:t>
            </a:r>
            <a:r>
              <a:rPr lang="en-US" altLang="en-US" sz="2000">
                <a:ea typeface="ＭＳ Ｐゴシック" panose="020B0600070205080204" pitchFamily="34" charset="-128"/>
              </a:rPr>
              <a:t> party managed (e.g. public clouds and VPC)</a:t>
            </a:r>
          </a:p>
          <a:p>
            <a:pPr eaLnBrk="1" hangingPunct="1">
              <a:lnSpc>
                <a:spcPct val="80000"/>
              </a:lnSpc>
            </a:pPr>
            <a:endParaRPr lang="en-US" altLang="en-US">
              <a:ea typeface="ＭＳ Ｐゴシック" panose="020B0600070205080204" pitchFamily="34" charset="-128"/>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847B5-B1BC-3EB0-7235-80096DFF328F}"/>
              </a:ext>
            </a:extLst>
          </p:cNvPr>
          <p:cNvSpPr>
            <a:spLocks noGrp="1"/>
          </p:cNvSpPr>
          <p:nvPr>
            <p:ph type="title"/>
          </p:nvPr>
        </p:nvSpPr>
        <p:spPr/>
        <p:txBody>
          <a:bodyPr>
            <a:normAutofit/>
          </a:bodyPr>
          <a:lstStyle/>
          <a:p>
            <a:r>
              <a:rPr lang="en-US" altLang="en-US" dirty="0">
                <a:solidFill>
                  <a:schemeClr val="tx1"/>
                </a:solidFill>
                <a:ea typeface="ＭＳ Ｐゴシック" panose="020B0600070205080204" pitchFamily="34" charset="-128"/>
              </a:rPr>
              <a:t>Minimize Loss of Control: Monitoring (Cont.)</a:t>
            </a:r>
          </a:p>
        </p:txBody>
      </p:sp>
      <p:sp>
        <p:nvSpPr>
          <p:cNvPr id="3" name="Content Placeholder 2">
            <a:extLst>
              <a:ext uri="{FF2B5EF4-FFF2-40B4-BE49-F238E27FC236}">
                <a16:creationId xmlns:a16="http://schemas.microsoft.com/office/drawing/2014/main" id="{E291A491-5A6C-B777-CC17-AC811FC7242A}"/>
              </a:ext>
            </a:extLst>
          </p:cNvPr>
          <p:cNvSpPr>
            <a:spLocks noGrp="1"/>
          </p:cNvSpPr>
          <p:nvPr>
            <p:ph idx="1"/>
          </p:nvPr>
        </p:nvSpPr>
        <p:spPr/>
        <p:txBody>
          <a:bodyPr/>
          <a:lstStyle/>
          <a:p>
            <a:r>
              <a:rPr lang="en-US" dirty="0"/>
              <a:t>Provide mechanisms that enable the provider to act on attacks he can handle.</a:t>
            </a:r>
          </a:p>
          <a:p>
            <a:r>
              <a:rPr lang="en-US" dirty="0"/>
              <a:t>infrastructure remapping (create new or move existing fault domains)</a:t>
            </a:r>
          </a:p>
          <a:p>
            <a:r>
              <a:rPr lang="en-US" dirty="0"/>
              <a:t>shutting down offending components or targets (and assisting tenants with porting if necessary</a:t>
            </a:r>
          </a:p>
          <a:p>
            <a:r>
              <a:rPr lang="en-US" dirty="0"/>
              <a:t>Repairs</a:t>
            </a:r>
          </a:p>
          <a:p>
            <a:r>
              <a:rPr lang="en-US" dirty="0"/>
              <a:t>Provide mechanisms that enable the consumer to act on attacks that he can handle (application-level monitoring).</a:t>
            </a:r>
          </a:p>
          <a:p>
            <a:r>
              <a:rPr lang="en-US" dirty="0" err="1"/>
              <a:t>RAdAC</a:t>
            </a:r>
            <a:r>
              <a:rPr lang="en-US" dirty="0"/>
              <a:t> (Risk-adaptable Access Control)</a:t>
            </a:r>
          </a:p>
          <a:p>
            <a:r>
              <a:rPr lang="en-US" dirty="0"/>
              <a:t>VM porting with remote attestation of target physical host</a:t>
            </a:r>
          </a:p>
          <a:p>
            <a:r>
              <a:rPr lang="en-US" dirty="0"/>
              <a:t>Provide ability to move the user’s application to another cloud</a:t>
            </a:r>
          </a:p>
        </p:txBody>
      </p:sp>
      <p:sp>
        <p:nvSpPr>
          <p:cNvPr id="99331" name="Slide Number Placeholder 3">
            <a:extLst>
              <a:ext uri="{FF2B5EF4-FFF2-40B4-BE49-F238E27FC236}">
                <a16:creationId xmlns:a16="http://schemas.microsoft.com/office/drawing/2014/main" id="{4FB404B4-B4D7-2A72-0C3C-7C510FC8C8B6}"/>
              </a:ext>
            </a:extLst>
          </p:cNvPr>
          <p:cNvSpPr>
            <a:spLocks noGrp="1"/>
          </p:cNvSpPr>
          <p:nvPr>
            <p:ph type="sldNum" sz="quarter" idx="4294967295"/>
          </p:nvPr>
        </p:nvSpPr>
        <p:spPr bwMode="auto">
          <a:xfrm>
            <a:off x="9297988" y="6035675"/>
            <a:ext cx="28940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DA9B5396-5185-47FF-90BC-87C31D782DBD}" type="slidenum">
              <a:rPr lang="en-US" altLang="en-US" sz="1200">
                <a:solidFill>
                  <a:srgbClr val="898989"/>
                </a:solidFill>
                <a:latin typeface="Calibri" panose="020F0502020204030204" pitchFamily="34" charset="0"/>
              </a:rPr>
              <a:pPr eaLnBrk="1" hangingPunct="1"/>
              <a:t>60</a:t>
            </a:fld>
            <a:endParaRPr lang="en-US" altLang="en-US" sz="1200">
              <a:solidFill>
                <a:srgbClr val="898989"/>
              </a:solidFill>
              <a:latin typeface="Calibri" panose="020F0502020204030204"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4CB99D36-2DC0-F6C2-3B16-28ADF9F398D8}"/>
              </a:ext>
            </a:extLst>
          </p:cNvPr>
          <p:cNvSpPr>
            <a:spLocks noGrp="1" noChangeArrowheads="1"/>
          </p:cNvSpPr>
          <p:nvPr>
            <p:ph type="title"/>
          </p:nvPr>
        </p:nvSpPr>
        <p:spPr/>
        <p:txBody>
          <a:bodyPr>
            <a:normAutofit fontScale="90000"/>
          </a:bodyPr>
          <a:lstStyle/>
          <a:p>
            <a:pPr eaLnBrk="1" hangingPunct="1"/>
            <a:r>
              <a:rPr lang="en-US" altLang="en-US">
                <a:ea typeface="ＭＳ Ｐゴシック" panose="020B0600070205080204" pitchFamily="34" charset="-128"/>
              </a:rPr>
              <a:t>Minimize Loss of Control: </a:t>
            </a:r>
            <a:br>
              <a:rPr lang="en-US" altLang="en-US">
                <a:ea typeface="ＭＳ Ｐゴシック" panose="020B0600070205080204" pitchFamily="34" charset="-128"/>
              </a:rPr>
            </a:br>
            <a:r>
              <a:rPr lang="en-US" altLang="en-US">
                <a:ea typeface="ＭＳ Ｐゴシック" panose="020B0600070205080204" pitchFamily="34" charset="-128"/>
              </a:rPr>
              <a:t>Utilize Different Clouds</a:t>
            </a:r>
          </a:p>
        </p:txBody>
      </p:sp>
      <p:sp>
        <p:nvSpPr>
          <p:cNvPr id="100355" name="Rectangle 3">
            <a:extLst>
              <a:ext uri="{FF2B5EF4-FFF2-40B4-BE49-F238E27FC236}">
                <a16:creationId xmlns:a16="http://schemas.microsoft.com/office/drawing/2014/main" id="{91E6974F-B886-1615-6448-B76E97C2A0B3}"/>
              </a:ext>
            </a:extLst>
          </p:cNvPr>
          <p:cNvSpPr>
            <a:spLocks noGrp="1" noChangeArrowheads="1"/>
          </p:cNvSpPr>
          <p:nvPr>
            <p:ph idx="1"/>
          </p:nvPr>
        </p:nvSpPr>
        <p:spPr/>
        <p:txBody>
          <a:bodyPr>
            <a:normAutofit lnSpcReduction="10000"/>
          </a:bodyPr>
          <a:lstStyle/>
          <a:p>
            <a:pPr eaLnBrk="1" hangingPunct="1">
              <a:lnSpc>
                <a:spcPct val="80000"/>
              </a:lnSpc>
            </a:pPr>
            <a:r>
              <a:rPr lang="en-US" altLang="en-US">
                <a:ea typeface="ＭＳ Ｐゴシック" panose="020B0600070205080204" pitchFamily="34" charset="-128"/>
              </a:rPr>
              <a:t>The concept of ‘Don’t put all your eggs in one basket’</a:t>
            </a:r>
          </a:p>
          <a:p>
            <a:pPr lvl="1" eaLnBrk="1" hangingPunct="1">
              <a:lnSpc>
                <a:spcPct val="80000"/>
              </a:lnSpc>
            </a:pPr>
            <a:r>
              <a:rPr lang="en-US" altLang="en-US" sz="2000">
                <a:ea typeface="ＭＳ Ｐゴシック" panose="020B0600070205080204" pitchFamily="34" charset="-128"/>
              </a:rPr>
              <a:t>Consumer may use services from different clouds through an intra-cloud or multi-cloud architecture</a:t>
            </a:r>
          </a:p>
          <a:p>
            <a:pPr lvl="1" eaLnBrk="1" hangingPunct="1">
              <a:lnSpc>
                <a:spcPct val="80000"/>
              </a:lnSpc>
            </a:pPr>
            <a:r>
              <a:rPr lang="en-US" altLang="en-US" sz="2000">
                <a:ea typeface="ＭＳ Ｐゴシック" panose="020B0600070205080204" pitchFamily="34" charset="-128"/>
              </a:rPr>
              <a:t>Propose a multi-cloud or intra-cloud architecture in which consumers</a:t>
            </a:r>
          </a:p>
          <a:p>
            <a:pPr lvl="2" eaLnBrk="1" hangingPunct="1">
              <a:lnSpc>
                <a:spcPct val="80000"/>
              </a:lnSpc>
            </a:pPr>
            <a:r>
              <a:rPr lang="en-US" altLang="en-US" sz="1800">
                <a:ea typeface="ＭＳ Ｐゴシック" panose="020B0600070205080204" pitchFamily="34" charset="-128"/>
              </a:rPr>
              <a:t>Spread the risk</a:t>
            </a:r>
          </a:p>
          <a:p>
            <a:pPr lvl="2" eaLnBrk="1" hangingPunct="1">
              <a:lnSpc>
                <a:spcPct val="80000"/>
              </a:lnSpc>
            </a:pPr>
            <a:r>
              <a:rPr lang="en-US" altLang="en-US" sz="1800">
                <a:ea typeface="ＭＳ Ｐゴシック" panose="020B0600070205080204" pitchFamily="34" charset="-128"/>
              </a:rPr>
              <a:t>Increase redundancy (per-task or per-application)</a:t>
            </a:r>
          </a:p>
          <a:p>
            <a:pPr lvl="2" eaLnBrk="1" hangingPunct="1">
              <a:lnSpc>
                <a:spcPct val="80000"/>
              </a:lnSpc>
            </a:pPr>
            <a:r>
              <a:rPr lang="en-US" altLang="en-US" sz="1800">
                <a:ea typeface="ＭＳ Ｐゴシック" panose="020B0600070205080204" pitchFamily="34" charset="-128"/>
              </a:rPr>
              <a:t>Increase chance of mission completion for critical applications</a:t>
            </a:r>
          </a:p>
          <a:p>
            <a:pPr lvl="1" eaLnBrk="1" hangingPunct="1">
              <a:lnSpc>
                <a:spcPct val="80000"/>
              </a:lnSpc>
            </a:pPr>
            <a:r>
              <a:rPr lang="en-US" altLang="en-US" sz="2000">
                <a:ea typeface="ＭＳ Ｐゴシック" panose="020B0600070205080204" pitchFamily="34" charset="-128"/>
              </a:rPr>
              <a:t>Possible issues to consider:</a:t>
            </a:r>
          </a:p>
          <a:p>
            <a:pPr lvl="2" eaLnBrk="1" hangingPunct="1">
              <a:lnSpc>
                <a:spcPct val="80000"/>
              </a:lnSpc>
            </a:pPr>
            <a:r>
              <a:rPr lang="en-US" altLang="en-US" sz="1800">
                <a:ea typeface="ＭＳ Ｐゴシック" panose="020B0600070205080204" pitchFamily="34" charset="-128"/>
              </a:rPr>
              <a:t>Policy incompatibility (combined, what is the overarching policy?)</a:t>
            </a:r>
          </a:p>
          <a:p>
            <a:pPr lvl="2" eaLnBrk="1" hangingPunct="1">
              <a:lnSpc>
                <a:spcPct val="80000"/>
              </a:lnSpc>
            </a:pPr>
            <a:r>
              <a:rPr lang="en-US" altLang="en-US" sz="1800">
                <a:ea typeface="ＭＳ Ｐゴシック" panose="020B0600070205080204" pitchFamily="34" charset="-128"/>
              </a:rPr>
              <a:t>Data dependency between clouds</a:t>
            </a:r>
          </a:p>
          <a:p>
            <a:pPr lvl="2" eaLnBrk="1" hangingPunct="1">
              <a:lnSpc>
                <a:spcPct val="80000"/>
              </a:lnSpc>
            </a:pPr>
            <a:r>
              <a:rPr lang="en-US" altLang="en-US" sz="1800">
                <a:ea typeface="ＭＳ Ｐゴシック" panose="020B0600070205080204" pitchFamily="34" charset="-128"/>
              </a:rPr>
              <a:t>Differing data semantics across clouds</a:t>
            </a:r>
          </a:p>
          <a:p>
            <a:pPr lvl="2" eaLnBrk="1" hangingPunct="1">
              <a:lnSpc>
                <a:spcPct val="80000"/>
              </a:lnSpc>
            </a:pPr>
            <a:r>
              <a:rPr lang="en-US" altLang="en-US" sz="1800">
                <a:ea typeface="ＭＳ Ｐゴシック" panose="020B0600070205080204" pitchFamily="34" charset="-128"/>
              </a:rPr>
              <a:t>Knowing when to utilize the redundancy feature (monitoring technology)</a:t>
            </a:r>
          </a:p>
          <a:p>
            <a:pPr lvl="2" eaLnBrk="1" hangingPunct="1">
              <a:lnSpc>
                <a:spcPct val="80000"/>
              </a:lnSpc>
            </a:pPr>
            <a:r>
              <a:rPr lang="en-US" altLang="en-US" sz="1800">
                <a:ea typeface="ＭＳ Ｐゴシック" panose="020B0600070205080204" pitchFamily="34" charset="-128"/>
              </a:rPr>
              <a:t>Is it worth it to spread your sensitive data across multiple clouds?</a:t>
            </a:r>
          </a:p>
          <a:p>
            <a:pPr lvl="3" eaLnBrk="1" hangingPunct="1">
              <a:lnSpc>
                <a:spcPct val="80000"/>
              </a:lnSpc>
            </a:pPr>
            <a:r>
              <a:rPr lang="en-US" altLang="en-US" sz="1600">
                <a:ea typeface="ＭＳ Ｐゴシック" panose="020B0600070205080204" pitchFamily="34" charset="-128"/>
              </a:rPr>
              <a:t>Redundancy could increase risk of exposure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E552B1CC-D4FE-8F36-C4DD-3880C8C5694B}"/>
              </a:ext>
            </a:extLst>
          </p:cNvPr>
          <p:cNvSpPr>
            <a:spLocks noGrp="1" noChangeArrowheads="1"/>
          </p:cNvSpPr>
          <p:nvPr>
            <p:ph type="title"/>
          </p:nvPr>
        </p:nvSpPr>
        <p:spPr/>
        <p:txBody>
          <a:bodyPr>
            <a:noAutofit/>
          </a:bodyPr>
          <a:lstStyle/>
          <a:p>
            <a:pPr eaLnBrk="1" hangingPunct="1">
              <a:defRPr/>
            </a:pPr>
            <a:r>
              <a:rPr lang="en-US" dirty="0">
                <a:ea typeface="+mj-ea"/>
              </a:rPr>
              <a:t>Minimize Loss of Control: Access Control</a:t>
            </a:r>
          </a:p>
        </p:txBody>
      </p:sp>
      <p:sp>
        <p:nvSpPr>
          <p:cNvPr id="102403" name="Rectangle 3">
            <a:extLst>
              <a:ext uri="{FF2B5EF4-FFF2-40B4-BE49-F238E27FC236}">
                <a16:creationId xmlns:a16="http://schemas.microsoft.com/office/drawing/2014/main" id="{E1899A28-8B4B-4BCF-8E6A-A0CB46C201AC}"/>
              </a:ext>
            </a:extLst>
          </p:cNvPr>
          <p:cNvSpPr>
            <a:spLocks noGrp="1" noChangeArrowheads="1"/>
          </p:cNvSpPr>
          <p:nvPr>
            <p:ph idx="1"/>
          </p:nvPr>
        </p:nvSpPr>
        <p:spPr/>
        <p:txBody>
          <a:bodyPr/>
          <a:lstStyle/>
          <a:p>
            <a:pPr eaLnBrk="1" hangingPunct="1">
              <a:lnSpc>
                <a:spcPct val="80000"/>
              </a:lnSpc>
            </a:pPr>
            <a:r>
              <a:rPr lang="en-US" altLang="en-US" dirty="0">
                <a:ea typeface="ＭＳ Ｐゴシック" panose="020B0600070205080204" pitchFamily="34" charset="-128"/>
              </a:rPr>
              <a:t>Many possible layers of access control</a:t>
            </a:r>
          </a:p>
          <a:p>
            <a:pPr lvl="1" eaLnBrk="1" hangingPunct="1">
              <a:lnSpc>
                <a:spcPct val="80000"/>
              </a:lnSpc>
            </a:pPr>
            <a:r>
              <a:rPr lang="en-US" altLang="en-US" sz="2000" dirty="0">
                <a:ea typeface="ＭＳ Ｐゴシック" panose="020B0600070205080204" pitchFamily="34" charset="-128"/>
              </a:rPr>
              <a:t>E.g. access to the cloud, access to servers, access to services, access to databases (direct and queries via web services), access to VMs, and access to objects within a VM</a:t>
            </a:r>
          </a:p>
          <a:p>
            <a:pPr lvl="1" eaLnBrk="1" hangingPunct="1">
              <a:lnSpc>
                <a:spcPct val="80000"/>
              </a:lnSpc>
            </a:pPr>
            <a:r>
              <a:rPr lang="en-US" altLang="en-US" sz="2000" dirty="0">
                <a:ea typeface="ＭＳ Ｐゴシック" panose="020B0600070205080204" pitchFamily="34" charset="-128"/>
              </a:rPr>
              <a:t>Depending on the deployment model used, some of these will be controlled by the provider and others by the consumer </a:t>
            </a:r>
          </a:p>
          <a:p>
            <a:pPr eaLnBrk="1" hangingPunct="1">
              <a:lnSpc>
                <a:spcPct val="80000"/>
              </a:lnSpc>
            </a:pPr>
            <a:r>
              <a:rPr lang="en-US" altLang="en-US" dirty="0">
                <a:ea typeface="ＭＳ Ｐゴシック" panose="020B0600070205080204" pitchFamily="34" charset="-128"/>
              </a:rPr>
              <a:t>Regardless of deployment model, provider needs to manage the user authentication and access control procedures (to the cloud) </a:t>
            </a:r>
          </a:p>
          <a:p>
            <a:pPr lvl="1" eaLnBrk="1" hangingPunct="1">
              <a:lnSpc>
                <a:spcPct val="80000"/>
              </a:lnSpc>
            </a:pPr>
            <a:r>
              <a:rPr lang="en-US" altLang="en-US" sz="2000" dirty="0">
                <a:ea typeface="ＭＳ Ｐゴシック" panose="020B0600070205080204" pitchFamily="34" charset="-128"/>
              </a:rPr>
              <a:t>Federated Identity Management: access control management burden still lies with the provider </a:t>
            </a:r>
          </a:p>
          <a:p>
            <a:pPr lvl="1" eaLnBrk="1" hangingPunct="1">
              <a:lnSpc>
                <a:spcPct val="80000"/>
              </a:lnSpc>
            </a:pPr>
            <a:r>
              <a:rPr lang="en-US" altLang="en-US" sz="2000" dirty="0">
                <a:ea typeface="ＭＳ Ｐゴシック" panose="020B0600070205080204" pitchFamily="34" charset="-128"/>
              </a:rPr>
              <a:t>Requires user to place a large amount of trust on the provider in terms of security, management, and maintenance of access control policies. This can be burdensome when numerous users from different organizations with different access control policies, are involved</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C363F-6120-5835-6A03-3FDBEA8ABE8F}"/>
              </a:ext>
            </a:extLst>
          </p:cNvPr>
          <p:cNvSpPr>
            <a:spLocks noGrp="1"/>
          </p:cNvSpPr>
          <p:nvPr>
            <p:ph type="title"/>
          </p:nvPr>
        </p:nvSpPr>
        <p:spPr/>
        <p:txBody>
          <a:bodyPr>
            <a:normAutofit fontScale="90000"/>
          </a:bodyPr>
          <a:lstStyle/>
          <a:p>
            <a:r>
              <a:rPr lang="en-US" altLang="en-US" dirty="0">
                <a:solidFill>
                  <a:schemeClr val="tx1"/>
                </a:solidFill>
                <a:ea typeface="ＭＳ Ｐゴシック" panose="020B0600070205080204" pitchFamily="34" charset="-128"/>
              </a:rPr>
              <a:t>Minimize Loss of Control: Access Control (Cont.)</a:t>
            </a:r>
          </a:p>
        </p:txBody>
      </p:sp>
      <p:sp>
        <p:nvSpPr>
          <p:cNvPr id="3" name="Content Placeholder 2">
            <a:extLst>
              <a:ext uri="{FF2B5EF4-FFF2-40B4-BE49-F238E27FC236}">
                <a16:creationId xmlns:a16="http://schemas.microsoft.com/office/drawing/2014/main" id="{3CCC36D8-6005-E881-ED0B-A06D27D657D1}"/>
              </a:ext>
            </a:extLst>
          </p:cNvPr>
          <p:cNvSpPr>
            <a:spLocks noGrp="1"/>
          </p:cNvSpPr>
          <p:nvPr>
            <p:ph idx="1"/>
          </p:nvPr>
        </p:nvSpPr>
        <p:spPr/>
        <p:txBody>
          <a:bodyPr>
            <a:noAutofit/>
          </a:bodyPr>
          <a:lstStyle/>
          <a:p>
            <a:r>
              <a:rPr lang="en-US" sz="2000" dirty="0"/>
              <a:t>Consumer-managed access control </a:t>
            </a:r>
          </a:p>
          <a:p>
            <a:r>
              <a:rPr lang="en-US" sz="2000" dirty="0"/>
              <a:t>Consumer retains decision-making process to retain some control, requiring less trust of the provider (i.e. PDP is in consumer’s domain)</a:t>
            </a:r>
          </a:p>
          <a:p>
            <a:r>
              <a:rPr lang="en-US" sz="2000" dirty="0"/>
              <a:t>Requires the client and provider to have a pre-existing trust relationship, as well as a pre-negotiated standard way of describing resources, users, and access decisions between the cloud provider and consumer. It also needs to be able to guarantee that the provider will uphold the consumer-side’s access decisions.</a:t>
            </a:r>
          </a:p>
          <a:p>
            <a:r>
              <a:rPr lang="en-US" sz="2000" dirty="0"/>
              <a:t>Should be at least as secure as the traditional access control model. </a:t>
            </a:r>
          </a:p>
          <a:p>
            <a:r>
              <a:rPr lang="en-US" sz="2000" dirty="0"/>
              <a:t>Facebook and Google Apps do this to some degree, but not enough control</a:t>
            </a:r>
          </a:p>
          <a:p>
            <a:r>
              <a:rPr lang="en-US" sz="2000" dirty="0"/>
              <a:t>Applicability to privacy of patient health records</a:t>
            </a:r>
          </a:p>
        </p:txBody>
      </p:sp>
      <p:sp>
        <p:nvSpPr>
          <p:cNvPr id="104451" name="Slide Number Placeholder 3">
            <a:extLst>
              <a:ext uri="{FF2B5EF4-FFF2-40B4-BE49-F238E27FC236}">
                <a16:creationId xmlns:a16="http://schemas.microsoft.com/office/drawing/2014/main" id="{7E1DE801-CF59-6ED3-9AFB-81291B784F28}"/>
              </a:ext>
            </a:extLst>
          </p:cNvPr>
          <p:cNvSpPr>
            <a:spLocks noGrp="1"/>
          </p:cNvSpPr>
          <p:nvPr>
            <p:ph type="sldNum" sz="quarter" idx="4294967295"/>
          </p:nvPr>
        </p:nvSpPr>
        <p:spPr bwMode="auto">
          <a:xfrm>
            <a:off x="9297988" y="6035675"/>
            <a:ext cx="28940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DA0E1592-6053-4E54-B3CB-6D494AA7227A}" type="slidenum">
              <a:rPr lang="en-US" altLang="en-US" sz="1200">
                <a:solidFill>
                  <a:srgbClr val="898989"/>
                </a:solidFill>
                <a:latin typeface="Calibri" panose="020F0502020204030204" pitchFamily="34" charset="0"/>
              </a:rPr>
              <a:pPr eaLnBrk="1" hangingPunct="1"/>
              <a:t>63</a:t>
            </a:fld>
            <a:endParaRPr lang="en-US" altLang="en-US" sz="1200">
              <a:solidFill>
                <a:srgbClr val="898989"/>
              </a:solidFill>
              <a:latin typeface="Calibri" panose="020F0502020204030204" pitchFamily="3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C77EFFA0-D242-48E0-4F68-5A6F60E0FF96}"/>
              </a:ext>
            </a:extLst>
          </p:cNvPr>
          <p:cNvSpPr>
            <a:spLocks noChangeArrowheads="1"/>
          </p:cNvSpPr>
          <p:nvPr/>
        </p:nvSpPr>
        <p:spPr bwMode="auto">
          <a:xfrm>
            <a:off x="2667000" y="2971800"/>
            <a:ext cx="990600" cy="2209800"/>
          </a:xfrm>
          <a:prstGeom prst="rect">
            <a:avLst/>
          </a:pr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a:latin typeface="+mn-lt"/>
              </a:rPr>
              <a:t>PEP</a:t>
            </a:r>
          </a:p>
          <a:p>
            <a:pPr algn="ctr" eaLnBrk="1" hangingPunct="1"/>
            <a:r>
              <a:rPr lang="en-US" altLang="en-US" sz="1200">
                <a:latin typeface="+mn-lt"/>
              </a:rPr>
              <a:t>(intercepts all </a:t>
            </a:r>
          </a:p>
          <a:p>
            <a:pPr algn="ctr" eaLnBrk="1" hangingPunct="1"/>
            <a:r>
              <a:rPr lang="en-US" altLang="en-US" sz="1200">
                <a:latin typeface="+mn-lt"/>
              </a:rPr>
              <a:t>resource </a:t>
            </a:r>
          </a:p>
          <a:p>
            <a:pPr algn="ctr" eaLnBrk="1" hangingPunct="1"/>
            <a:r>
              <a:rPr lang="en-US" altLang="en-US" sz="1200">
                <a:latin typeface="+mn-lt"/>
              </a:rPr>
              <a:t>access requests</a:t>
            </a:r>
          </a:p>
          <a:p>
            <a:pPr algn="ctr" eaLnBrk="1" hangingPunct="1"/>
            <a:r>
              <a:rPr lang="en-US" altLang="en-US" sz="1200">
                <a:latin typeface="+mn-lt"/>
              </a:rPr>
              <a:t>from all client </a:t>
            </a:r>
          </a:p>
          <a:p>
            <a:pPr algn="ctr" eaLnBrk="1" hangingPunct="1"/>
            <a:r>
              <a:rPr lang="en-US" altLang="en-US" sz="1200">
                <a:latin typeface="+mn-lt"/>
              </a:rPr>
              <a:t>domains)</a:t>
            </a:r>
          </a:p>
        </p:txBody>
      </p:sp>
      <p:sp>
        <p:nvSpPr>
          <p:cNvPr id="105475" name="Rectangle 3">
            <a:extLst>
              <a:ext uri="{FF2B5EF4-FFF2-40B4-BE49-F238E27FC236}">
                <a16:creationId xmlns:a16="http://schemas.microsoft.com/office/drawing/2014/main" id="{F06A8FD7-7C78-EE63-B71E-A6155D16D587}"/>
              </a:ext>
            </a:extLst>
          </p:cNvPr>
          <p:cNvSpPr>
            <a:spLocks noChangeArrowheads="1"/>
          </p:cNvSpPr>
          <p:nvPr/>
        </p:nvSpPr>
        <p:spPr bwMode="auto">
          <a:xfrm>
            <a:off x="8229600" y="3733800"/>
            <a:ext cx="762000" cy="1066800"/>
          </a:xfrm>
          <a:prstGeom prst="rect">
            <a:avLst/>
          </a:pr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lnSpc>
                <a:spcPct val="75000"/>
              </a:lnSpc>
            </a:pPr>
            <a:r>
              <a:rPr lang="en-US" altLang="en-US" sz="1200">
                <a:latin typeface="+mn-lt"/>
              </a:rPr>
              <a:t>PDP</a:t>
            </a:r>
          </a:p>
          <a:p>
            <a:pPr algn="ctr" eaLnBrk="1" hangingPunct="1">
              <a:lnSpc>
                <a:spcPct val="75000"/>
              </a:lnSpc>
            </a:pPr>
            <a:r>
              <a:rPr lang="en-US" altLang="en-US" sz="1200">
                <a:latin typeface="+mn-lt"/>
              </a:rPr>
              <a:t>for cloud </a:t>
            </a:r>
          </a:p>
          <a:p>
            <a:pPr algn="ctr" eaLnBrk="1" hangingPunct="1">
              <a:lnSpc>
                <a:spcPct val="75000"/>
              </a:lnSpc>
            </a:pPr>
            <a:r>
              <a:rPr lang="en-US" altLang="en-US" sz="1200">
                <a:latin typeface="+mn-lt"/>
              </a:rPr>
              <a:t>resource </a:t>
            </a:r>
          </a:p>
          <a:p>
            <a:pPr algn="ctr" eaLnBrk="1" hangingPunct="1">
              <a:lnSpc>
                <a:spcPct val="75000"/>
              </a:lnSpc>
            </a:pPr>
            <a:r>
              <a:rPr lang="en-US" altLang="en-US" sz="1200">
                <a:latin typeface="+mn-lt"/>
              </a:rPr>
              <a:t>on Domain A</a:t>
            </a:r>
          </a:p>
        </p:txBody>
      </p:sp>
      <p:sp>
        <p:nvSpPr>
          <p:cNvPr id="105476" name="Text Box 4">
            <a:extLst>
              <a:ext uri="{FF2B5EF4-FFF2-40B4-BE49-F238E27FC236}">
                <a16:creationId xmlns:a16="http://schemas.microsoft.com/office/drawing/2014/main" id="{FCADFF35-F5D7-7850-F87C-A1C2C190DAB4}"/>
              </a:ext>
            </a:extLst>
          </p:cNvPr>
          <p:cNvSpPr txBox="1">
            <a:spLocks noChangeArrowheads="1"/>
          </p:cNvSpPr>
          <p:nvPr/>
        </p:nvSpPr>
        <p:spPr bwMode="auto">
          <a:xfrm>
            <a:off x="8229600" y="2087564"/>
            <a:ext cx="20858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a:latin typeface="+mn-lt"/>
              </a:rPr>
              <a:t>Cloud Consumer in Domain B</a:t>
            </a:r>
          </a:p>
        </p:txBody>
      </p:sp>
      <p:sp>
        <p:nvSpPr>
          <p:cNvPr id="105477" name="AutoShape 5">
            <a:extLst>
              <a:ext uri="{FF2B5EF4-FFF2-40B4-BE49-F238E27FC236}">
                <a16:creationId xmlns:a16="http://schemas.microsoft.com/office/drawing/2014/main" id="{E21ED6EF-E663-A350-418B-0AB86E3C6798}"/>
              </a:ext>
            </a:extLst>
          </p:cNvPr>
          <p:cNvSpPr>
            <a:spLocks noChangeArrowheads="1"/>
          </p:cNvSpPr>
          <p:nvPr/>
        </p:nvSpPr>
        <p:spPr bwMode="auto">
          <a:xfrm>
            <a:off x="9753600" y="4038600"/>
            <a:ext cx="762000" cy="838200"/>
          </a:xfrm>
          <a:prstGeom prst="flowChartMagneticDisk">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b="1">
                <a:latin typeface="+mn-lt"/>
              </a:rPr>
              <a:t>ACM</a:t>
            </a:r>
          </a:p>
          <a:p>
            <a:pPr algn="ctr" eaLnBrk="1" hangingPunct="1"/>
            <a:r>
              <a:rPr lang="en-US" altLang="en-US" sz="1200">
                <a:latin typeface="+mn-lt"/>
              </a:rPr>
              <a:t>(XACML </a:t>
            </a:r>
          </a:p>
          <a:p>
            <a:pPr algn="ctr" eaLnBrk="1" hangingPunct="1"/>
            <a:r>
              <a:rPr lang="en-US" altLang="en-US" sz="1200">
                <a:latin typeface="+mn-lt"/>
              </a:rPr>
              <a:t>policies)</a:t>
            </a:r>
          </a:p>
        </p:txBody>
      </p:sp>
      <p:grpSp>
        <p:nvGrpSpPr>
          <p:cNvPr id="105478" name="Group 6">
            <a:extLst>
              <a:ext uri="{FF2B5EF4-FFF2-40B4-BE49-F238E27FC236}">
                <a16:creationId xmlns:a16="http://schemas.microsoft.com/office/drawing/2014/main" id="{CB2CAE5A-B7E3-554D-C7A4-F9025FB27058}"/>
              </a:ext>
            </a:extLst>
          </p:cNvPr>
          <p:cNvGrpSpPr>
            <a:grpSpLocks/>
          </p:cNvGrpSpPr>
          <p:nvPr/>
        </p:nvGrpSpPr>
        <p:grpSpPr bwMode="auto">
          <a:xfrm>
            <a:off x="3733800" y="1981200"/>
            <a:ext cx="457200" cy="4495800"/>
            <a:chOff x="1008" y="194"/>
            <a:chExt cx="669" cy="3694"/>
          </a:xfrm>
        </p:grpSpPr>
        <p:sp>
          <p:nvSpPr>
            <p:cNvPr id="105510" name="Arc 7">
              <a:extLst>
                <a:ext uri="{FF2B5EF4-FFF2-40B4-BE49-F238E27FC236}">
                  <a16:creationId xmlns:a16="http://schemas.microsoft.com/office/drawing/2014/main" id="{B8852AE0-D809-5EE2-4909-764FFBD9FA75}"/>
                </a:ext>
              </a:extLst>
            </p:cNvPr>
            <p:cNvSpPr>
              <a:spLocks/>
            </p:cNvSpPr>
            <p:nvPr/>
          </p:nvSpPr>
          <p:spPr bwMode="auto">
            <a:xfrm>
              <a:off x="1008" y="194"/>
              <a:ext cx="669" cy="2016"/>
            </a:xfrm>
            <a:custGeom>
              <a:avLst/>
              <a:gdLst>
                <a:gd name="T0" fmla="*/ 0 w 21521"/>
                <a:gd name="T1" fmla="*/ 0 h 21600"/>
                <a:gd name="T2" fmla="*/ 0 w 21521"/>
                <a:gd name="T3" fmla="*/ 0 h 21600"/>
                <a:gd name="T4" fmla="*/ 0 w 21521"/>
                <a:gd name="T5" fmla="*/ 0 h 21600"/>
                <a:gd name="T6" fmla="*/ 0 60000 65536"/>
                <a:gd name="T7" fmla="*/ 0 60000 65536"/>
                <a:gd name="T8" fmla="*/ 0 60000 65536"/>
                <a:gd name="T9" fmla="*/ 0 w 21521"/>
                <a:gd name="T10" fmla="*/ 0 h 21600"/>
                <a:gd name="T11" fmla="*/ 21521 w 21521"/>
                <a:gd name="T12" fmla="*/ 21600 h 21600"/>
              </a:gdLst>
              <a:ahLst/>
              <a:cxnLst>
                <a:cxn ang="T6">
                  <a:pos x="T0" y="T1"/>
                </a:cxn>
                <a:cxn ang="T7">
                  <a:pos x="T2" y="T3"/>
                </a:cxn>
                <a:cxn ang="T8">
                  <a:pos x="T4" y="T5"/>
                </a:cxn>
              </a:cxnLst>
              <a:rect l="T9" t="T10" r="T11" b="T12"/>
              <a:pathLst>
                <a:path w="21521" h="21600" fill="none" extrusionOk="0">
                  <a:moveTo>
                    <a:pt x="-1" y="0"/>
                  </a:moveTo>
                  <a:cubicBezTo>
                    <a:pt x="11215" y="0"/>
                    <a:pt x="20564" y="8583"/>
                    <a:pt x="21521" y="19757"/>
                  </a:cubicBezTo>
                </a:path>
                <a:path w="21521" h="21600" stroke="0" extrusionOk="0">
                  <a:moveTo>
                    <a:pt x="-1" y="0"/>
                  </a:moveTo>
                  <a:cubicBezTo>
                    <a:pt x="11215" y="0"/>
                    <a:pt x="20564" y="8583"/>
                    <a:pt x="21521" y="19757"/>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200"/>
            </a:p>
          </p:txBody>
        </p:sp>
        <p:sp>
          <p:nvSpPr>
            <p:cNvPr id="105511" name="Arc 8">
              <a:extLst>
                <a:ext uri="{FF2B5EF4-FFF2-40B4-BE49-F238E27FC236}">
                  <a16:creationId xmlns:a16="http://schemas.microsoft.com/office/drawing/2014/main" id="{801B4127-1914-4867-D2C0-D6244E5E168B}"/>
                </a:ext>
              </a:extLst>
            </p:cNvPr>
            <p:cNvSpPr>
              <a:spLocks/>
            </p:cNvSpPr>
            <p:nvPr/>
          </p:nvSpPr>
          <p:spPr bwMode="auto">
            <a:xfrm flipV="1">
              <a:off x="1008" y="1872"/>
              <a:ext cx="669" cy="2016"/>
            </a:xfrm>
            <a:custGeom>
              <a:avLst/>
              <a:gdLst>
                <a:gd name="T0" fmla="*/ 0 w 21521"/>
                <a:gd name="T1" fmla="*/ 0 h 21600"/>
                <a:gd name="T2" fmla="*/ 0 w 21521"/>
                <a:gd name="T3" fmla="*/ 0 h 21600"/>
                <a:gd name="T4" fmla="*/ 0 w 21521"/>
                <a:gd name="T5" fmla="*/ 0 h 21600"/>
                <a:gd name="T6" fmla="*/ 0 60000 65536"/>
                <a:gd name="T7" fmla="*/ 0 60000 65536"/>
                <a:gd name="T8" fmla="*/ 0 60000 65536"/>
                <a:gd name="T9" fmla="*/ 0 w 21521"/>
                <a:gd name="T10" fmla="*/ 0 h 21600"/>
                <a:gd name="T11" fmla="*/ 21521 w 21521"/>
                <a:gd name="T12" fmla="*/ 21600 h 21600"/>
              </a:gdLst>
              <a:ahLst/>
              <a:cxnLst>
                <a:cxn ang="T6">
                  <a:pos x="T0" y="T1"/>
                </a:cxn>
                <a:cxn ang="T7">
                  <a:pos x="T2" y="T3"/>
                </a:cxn>
                <a:cxn ang="T8">
                  <a:pos x="T4" y="T5"/>
                </a:cxn>
              </a:cxnLst>
              <a:rect l="T9" t="T10" r="T11" b="T12"/>
              <a:pathLst>
                <a:path w="21521" h="21600" fill="none" extrusionOk="0">
                  <a:moveTo>
                    <a:pt x="-1" y="0"/>
                  </a:moveTo>
                  <a:cubicBezTo>
                    <a:pt x="11215" y="0"/>
                    <a:pt x="20564" y="8583"/>
                    <a:pt x="21521" y="19757"/>
                  </a:cubicBezTo>
                </a:path>
                <a:path w="21521" h="21600" stroke="0" extrusionOk="0">
                  <a:moveTo>
                    <a:pt x="-1" y="0"/>
                  </a:moveTo>
                  <a:cubicBezTo>
                    <a:pt x="11215" y="0"/>
                    <a:pt x="20564" y="8583"/>
                    <a:pt x="21521" y="19757"/>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200"/>
            </a:p>
          </p:txBody>
        </p:sp>
      </p:grpSp>
      <p:grpSp>
        <p:nvGrpSpPr>
          <p:cNvPr id="105479" name="Group 9">
            <a:extLst>
              <a:ext uri="{FF2B5EF4-FFF2-40B4-BE49-F238E27FC236}">
                <a16:creationId xmlns:a16="http://schemas.microsoft.com/office/drawing/2014/main" id="{E3C43705-0D1B-6765-7195-7ECD8EBD8E99}"/>
              </a:ext>
            </a:extLst>
          </p:cNvPr>
          <p:cNvGrpSpPr>
            <a:grpSpLocks/>
          </p:cNvGrpSpPr>
          <p:nvPr/>
        </p:nvGrpSpPr>
        <p:grpSpPr bwMode="auto">
          <a:xfrm flipH="1">
            <a:off x="7777164" y="1905000"/>
            <a:ext cx="376237" cy="4343400"/>
            <a:chOff x="1008" y="194"/>
            <a:chExt cx="669" cy="3694"/>
          </a:xfrm>
        </p:grpSpPr>
        <p:sp>
          <p:nvSpPr>
            <p:cNvPr id="105508" name="Arc 10">
              <a:extLst>
                <a:ext uri="{FF2B5EF4-FFF2-40B4-BE49-F238E27FC236}">
                  <a16:creationId xmlns:a16="http://schemas.microsoft.com/office/drawing/2014/main" id="{7C372DAC-3313-18B4-0736-4A5DDE87C473}"/>
                </a:ext>
              </a:extLst>
            </p:cNvPr>
            <p:cNvSpPr>
              <a:spLocks/>
            </p:cNvSpPr>
            <p:nvPr/>
          </p:nvSpPr>
          <p:spPr bwMode="auto">
            <a:xfrm>
              <a:off x="1008" y="194"/>
              <a:ext cx="669" cy="2016"/>
            </a:xfrm>
            <a:custGeom>
              <a:avLst/>
              <a:gdLst>
                <a:gd name="T0" fmla="*/ 0 w 21521"/>
                <a:gd name="T1" fmla="*/ 0 h 21600"/>
                <a:gd name="T2" fmla="*/ 0 w 21521"/>
                <a:gd name="T3" fmla="*/ 0 h 21600"/>
                <a:gd name="T4" fmla="*/ 0 w 21521"/>
                <a:gd name="T5" fmla="*/ 0 h 21600"/>
                <a:gd name="T6" fmla="*/ 0 60000 65536"/>
                <a:gd name="T7" fmla="*/ 0 60000 65536"/>
                <a:gd name="T8" fmla="*/ 0 60000 65536"/>
                <a:gd name="T9" fmla="*/ 0 w 21521"/>
                <a:gd name="T10" fmla="*/ 0 h 21600"/>
                <a:gd name="T11" fmla="*/ 21521 w 21521"/>
                <a:gd name="T12" fmla="*/ 21600 h 21600"/>
              </a:gdLst>
              <a:ahLst/>
              <a:cxnLst>
                <a:cxn ang="T6">
                  <a:pos x="T0" y="T1"/>
                </a:cxn>
                <a:cxn ang="T7">
                  <a:pos x="T2" y="T3"/>
                </a:cxn>
                <a:cxn ang="T8">
                  <a:pos x="T4" y="T5"/>
                </a:cxn>
              </a:cxnLst>
              <a:rect l="T9" t="T10" r="T11" b="T12"/>
              <a:pathLst>
                <a:path w="21521" h="21600" fill="none" extrusionOk="0">
                  <a:moveTo>
                    <a:pt x="-1" y="0"/>
                  </a:moveTo>
                  <a:cubicBezTo>
                    <a:pt x="11215" y="0"/>
                    <a:pt x="20564" y="8583"/>
                    <a:pt x="21521" y="19757"/>
                  </a:cubicBezTo>
                </a:path>
                <a:path w="21521" h="21600" stroke="0" extrusionOk="0">
                  <a:moveTo>
                    <a:pt x="-1" y="0"/>
                  </a:moveTo>
                  <a:cubicBezTo>
                    <a:pt x="11215" y="0"/>
                    <a:pt x="20564" y="8583"/>
                    <a:pt x="21521" y="19757"/>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latin typeface="+mn-lt"/>
              </a:endParaRPr>
            </a:p>
          </p:txBody>
        </p:sp>
        <p:sp>
          <p:nvSpPr>
            <p:cNvPr id="105509" name="Arc 11">
              <a:extLst>
                <a:ext uri="{FF2B5EF4-FFF2-40B4-BE49-F238E27FC236}">
                  <a16:creationId xmlns:a16="http://schemas.microsoft.com/office/drawing/2014/main" id="{95212D06-59CC-B3D9-5B3D-864E9BB46222}"/>
                </a:ext>
              </a:extLst>
            </p:cNvPr>
            <p:cNvSpPr>
              <a:spLocks/>
            </p:cNvSpPr>
            <p:nvPr/>
          </p:nvSpPr>
          <p:spPr bwMode="auto">
            <a:xfrm flipV="1">
              <a:off x="1008" y="1872"/>
              <a:ext cx="669" cy="2016"/>
            </a:xfrm>
            <a:custGeom>
              <a:avLst/>
              <a:gdLst>
                <a:gd name="T0" fmla="*/ 0 w 21521"/>
                <a:gd name="T1" fmla="*/ 0 h 21600"/>
                <a:gd name="T2" fmla="*/ 0 w 21521"/>
                <a:gd name="T3" fmla="*/ 0 h 21600"/>
                <a:gd name="T4" fmla="*/ 0 w 21521"/>
                <a:gd name="T5" fmla="*/ 0 h 21600"/>
                <a:gd name="T6" fmla="*/ 0 60000 65536"/>
                <a:gd name="T7" fmla="*/ 0 60000 65536"/>
                <a:gd name="T8" fmla="*/ 0 60000 65536"/>
                <a:gd name="T9" fmla="*/ 0 w 21521"/>
                <a:gd name="T10" fmla="*/ 0 h 21600"/>
                <a:gd name="T11" fmla="*/ 21521 w 21521"/>
                <a:gd name="T12" fmla="*/ 21600 h 21600"/>
              </a:gdLst>
              <a:ahLst/>
              <a:cxnLst>
                <a:cxn ang="T6">
                  <a:pos x="T0" y="T1"/>
                </a:cxn>
                <a:cxn ang="T7">
                  <a:pos x="T2" y="T3"/>
                </a:cxn>
                <a:cxn ang="T8">
                  <a:pos x="T4" y="T5"/>
                </a:cxn>
              </a:cxnLst>
              <a:rect l="T9" t="T10" r="T11" b="T12"/>
              <a:pathLst>
                <a:path w="21521" h="21600" fill="none" extrusionOk="0">
                  <a:moveTo>
                    <a:pt x="-1" y="0"/>
                  </a:moveTo>
                  <a:cubicBezTo>
                    <a:pt x="11215" y="0"/>
                    <a:pt x="20564" y="8583"/>
                    <a:pt x="21521" y="19757"/>
                  </a:cubicBezTo>
                </a:path>
                <a:path w="21521" h="21600" stroke="0" extrusionOk="0">
                  <a:moveTo>
                    <a:pt x="-1" y="0"/>
                  </a:moveTo>
                  <a:cubicBezTo>
                    <a:pt x="11215" y="0"/>
                    <a:pt x="20564" y="8583"/>
                    <a:pt x="21521" y="19757"/>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latin typeface="+mn-lt"/>
              </a:endParaRPr>
            </a:p>
          </p:txBody>
        </p:sp>
      </p:grpSp>
      <p:sp>
        <p:nvSpPr>
          <p:cNvPr id="105480" name="Oval 12">
            <a:extLst>
              <a:ext uri="{FF2B5EF4-FFF2-40B4-BE49-F238E27FC236}">
                <a16:creationId xmlns:a16="http://schemas.microsoft.com/office/drawing/2014/main" id="{4D05FA50-139C-B570-336B-78CCFEC98BBA}"/>
              </a:ext>
            </a:extLst>
          </p:cNvPr>
          <p:cNvSpPr>
            <a:spLocks noChangeArrowheads="1"/>
          </p:cNvSpPr>
          <p:nvPr/>
        </p:nvSpPr>
        <p:spPr bwMode="auto">
          <a:xfrm>
            <a:off x="2057400" y="2819400"/>
            <a:ext cx="228600" cy="228600"/>
          </a:xfrm>
          <a:prstGeom prst="ellipse">
            <a:avLst/>
          </a:prstGeom>
          <a:solidFill>
            <a:srgbClr val="FFFFCC"/>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200">
              <a:latin typeface="+mn-lt"/>
            </a:endParaRPr>
          </a:p>
        </p:txBody>
      </p:sp>
      <p:sp>
        <p:nvSpPr>
          <p:cNvPr id="105481" name="Oval 13">
            <a:extLst>
              <a:ext uri="{FF2B5EF4-FFF2-40B4-BE49-F238E27FC236}">
                <a16:creationId xmlns:a16="http://schemas.microsoft.com/office/drawing/2014/main" id="{0979B422-E503-4CA3-DA82-B332DDF94CAB}"/>
              </a:ext>
            </a:extLst>
          </p:cNvPr>
          <p:cNvSpPr>
            <a:spLocks noChangeArrowheads="1"/>
          </p:cNvSpPr>
          <p:nvPr/>
        </p:nvSpPr>
        <p:spPr bwMode="auto">
          <a:xfrm>
            <a:off x="2057400" y="3429000"/>
            <a:ext cx="228600" cy="228600"/>
          </a:xfrm>
          <a:prstGeom prst="ellipse">
            <a:avLst/>
          </a:prstGeom>
          <a:solidFill>
            <a:srgbClr val="FFFFCC"/>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200">
              <a:latin typeface="+mn-lt"/>
            </a:endParaRPr>
          </a:p>
        </p:txBody>
      </p:sp>
      <p:sp>
        <p:nvSpPr>
          <p:cNvPr id="105482" name="Oval 14">
            <a:extLst>
              <a:ext uri="{FF2B5EF4-FFF2-40B4-BE49-F238E27FC236}">
                <a16:creationId xmlns:a16="http://schemas.microsoft.com/office/drawing/2014/main" id="{5823ACA1-591F-D994-45B4-B1343354443F}"/>
              </a:ext>
            </a:extLst>
          </p:cNvPr>
          <p:cNvSpPr>
            <a:spLocks noChangeArrowheads="1"/>
          </p:cNvSpPr>
          <p:nvPr/>
        </p:nvSpPr>
        <p:spPr bwMode="auto">
          <a:xfrm>
            <a:off x="2057400" y="4724400"/>
            <a:ext cx="228600" cy="228600"/>
          </a:xfrm>
          <a:prstGeom prst="ellipse">
            <a:avLst/>
          </a:prstGeom>
          <a:solidFill>
            <a:srgbClr val="FFFFCC"/>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200">
              <a:latin typeface="+mn-lt"/>
            </a:endParaRPr>
          </a:p>
        </p:txBody>
      </p:sp>
      <p:sp>
        <p:nvSpPr>
          <p:cNvPr id="105483" name="Oval 15">
            <a:extLst>
              <a:ext uri="{FF2B5EF4-FFF2-40B4-BE49-F238E27FC236}">
                <a16:creationId xmlns:a16="http://schemas.microsoft.com/office/drawing/2014/main" id="{B18F6D33-4AB5-D4DE-2A51-53FB3814CFB2}"/>
              </a:ext>
            </a:extLst>
          </p:cNvPr>
          <p:cNvSpPr>
            <a:spLocks noChangeArrowheads="1"/>
          </p:cNvSpPr>
          <p:nvPr/>
        </p:nvSpPr>
        <p:spPr bwMode="auto">
          <a:xfrm>
            <a:off x="2057400" y="5334000"/>
            <a:ext cx="228600" cy="228600"/>
          </a:xfrm>
          <a:prstGeom prst="ellipse">
            <a:avLst/>
          </a:prstGeom>
          <a:solidFill>
            <a:srgbClr val="FFFFCC"/>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200">
              <a:latin typeface="+mn-lt"/>
            </a:endParaRPr>
          </a:p>
        </p:txBody>
      </p:sp>
      <p:sp>
        <p:nvSpPr>
          <p:cNvPr id="105484" name="Text Box 16">
            <a:extLst>
              <a:ext uri="{FF2B5EF4-FFF2-40B4-BE49-F238E27FC236}">
                <a16:creationId xmlns:a16="http://schemas.microsoft.com/office/drawing/2014/main" id="{6E933B39-C6B0-F484-6678-D9CBAB42407D}"/>
              </a:ext>
            </a:extLst>
          </p:cNvPr>
          <p:cNvSpPr txBox="1">
            <a:spLocks noChangeArrowheads="1"/>
          </p:cNvSpPr>
          <p:nvPr/>
        </p:nvSpPr>
        <p:spPr bwMode="auto">
          <a:xfrm>
            <a:off x="2057400" y="3733800"/>
            <a:ext cx="22153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a:latin typeface="+mn-lt"/>
              </a:rPr>
              <a:t>.</a:t>
            </a:r>
          </a:p>
          <a:p>
            <a:pPr eaLnBrk="1" hangingPunct="1"/>
            <a:r>
              <a:rPr lang="en-US" altLang="en-US" sz="1200">
                <a:latin typeface="+mn-lt"/>
              </a:rPr>
              <a:t>.</a:t>
            </a:r>
          </a:p>
          <a:p>
            <a:pPr eaLnBrk="1" hangingPunct="1"/>
            <a:r>
              <a:rPr lang="en-US" altLang="en-US" sz="1200">
                <a:latin typeface="+mn-lt"/>
              </a:rPr>
              <a:t>.</a:t>
            </a:r>
          </a:p>
        </p:txBody>
      </p:sp>
      <p:sp>
        <p:nvSpPr>
          <p:cNvPr id="105485" name="Text Box 17">
            <a:extLst>
              <a:ext uri="{FF2B5EF4-FFF2-40B4-BE49-F238E27FC236}">
                <a16:creationId xmlns:a16="http://schemas.microsoft.com/office/drawing/2014/main" id="{F745562E-BED4-B4EC-C53C-A436B05A73D0}"/>
              </a:ext>
            </a:extLst>
          </p:cNvPr>
          <p:cNvSpPr txBox="1">
            <a:spLocks noChangeArrowheads="1"/>
          </p:cNvSpPr>
          <p:nvPr/>
        </p:nvSpPr>
        <p:spPr bwMode="auto">
          <a:xfrm rot="5400000">
            <a:off x="1658965" y="4139813"/>
            <a:ext cx="73654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a:latin typeface="+mn-lt"/>
              </a:rPr>
              <a:t>resources</a:t>
            </a:r>
          </a:p>
        </p:txBody>
      </p:sp>
      <p:sp>
        <p:nvSpPr>
          <p:cNvPr id="105486" name="Text Box 18">
            <a:extLst>
              <a:ext uri="{FF2B5EF4-FFF2-40B4-BE49-F238E27FC236}">
                <a16:creationId xmlns:a16="http://schemas.microsoft.com/office/drawing/2014/main" id="{9E58F881-9F40-720D-77D5-B8EF6F20F34B}"/>
              </a:ext>
            </a:extLst>
          </p:cNvPr>
          <p:cNvSpPr txBox="1">
            <a:spLocks noChangeArrowheads="1"/>
          </p:cNvSpPr>
          <p:nvPr/>
        </p:nvSpPr>
        <p:spPr bwMode="auto">
          <a:xfrm>
            <a:off x="1752601" y="2087564"/>
            <a:ext cx="19625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dirty="0">
                <a:latin typeface="+mn-lt"/>
              </a:rPr>
              <a:t>Cloud Provider in Domain A</a:t>
            </a:r>
          </a:p>
        </p:txBody>
      </p:sp>
      <p:pic>
        <p:nvPicPr>
          <p:cNvPr id="105487" name="Picture 19" descr="j0292020">
            <a:extLst>
              <a:ext uri="{FF2B5EF4-FFF2-40B4-BE49-F238E27FC236}">
                <a16:creationId xmlns:a16="http://schemas.microsoft.com/office/drawing/2014/main" id="{FD4B3FA0-CDAD-2771-0AEA-C1EF412335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8077200" y="2811464"/>
            <a:ext cx="725488"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88" name="Oval 20">
            <a:extLst>
              <a:ext uri="{FF2B5EF4-FFF2-40B4-BE49-F238E27FC236}">
                <a16:creationId xmlns:a16="http://schemas.microsoft.com/office/drawing/2014/main" id="{1FE951BB-5C68-CCAE-44ED-0F3CA7A0D1D1}"/>
              </a:ext>
            </a:extLst>
          </p:cNvPr>
          <p:cNvSpPr>
            <a:spLocks noChangeArrowheads="1"/>
          </p:cNvSpPr>
          <p:nvPr/>
        </p:nvSpPr>
        <p:spPr bwMode="auto">
          <a:xfrm>
            <a:off x="10058400" y="2819400"/>
            <a:ext cx="457200" cy="4572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a:latin typeface="+mn-lt"/>
              </a:rPr>
              <a:t>IDP</a:t>
            </a:r>
          </a:p>
        </p:txBody>
      </p:sp>
      <p:sp>
        <p:nvSpPr>
          <p:cNvPr id="105489" name="Line 21">
            <a:extLst>
              <a:ext uri="{FF2B5EF4-FFF2-40B4-BE49-F238E27FC236}">
                <a16:creationId xmlns:a16="http://schemas.microsoft.com/office/drawing/2014/main" id="{764A5370-E330-FA26-7DD8-945CE0DA9CBF}"/>
              </a:ext>
            </a:extLst>
          </p:cNvPr>
          <p:cNvSpPr>
            <a:spLocks noChangeShapeType="1"/>
          </p:cNvSpPr>
          <p:nvPr/>
        </p:nvSpPr>
        <p:spPr bwMode="auto">
          <a:xfrm>
            <a:off x="8839200" y="2971800"/>
            <a:ext cx="1143000" cy="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sz="1200"/>
          </a:p>
        </p:txBody>
      </p:sp>
      <p:sp>
        <p:nvSpPr>
          <p:cNvPr id="105490" name="Text Box 22">
            <a:extLst>
              <a:ext uri="{FF2B5EF4-FFF2-40B4-BE49-F238E27FC236}">
                <a16:creationId xmlns:a16="http://schemas.microsoft.com/office/drawing/2014/main" id="{59FC7AA1-D65D-C419-68F6-B07BF3E751E2}"/>
              </a:ext>
            </a:extLst>
          </p:cNvPr>
          <p:cNvSpPr txBox="1">
            <a:spLocks noChangeArrowheads="1"/>
          </p:cNvSpPr>
          <p:nvPr/>
        </p:nvSpPr>
        <p:spPr bwMode="auto">
          <a:xfrm>
            <a:off x="8839200" y="2725738"/>
            <a:ext cx="12019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a:latin typeface="+mn-lt"/>
              </a:rPr>
              <a:t>1. Authn request</a:t>
            </a:r>
          </a:p>
        </p:txBody>
      </p:sp>
      <p:sp>
        <p:nvSpPr>
          <p:cNvPr id="105491" name="Line 23">
            <a:extLst>
              <a:ext uri="{FF2B5EF4-FFF2-40B4-BE49-F238E27FC236}">
                <a16:creationId xmlns:a16="http://schemas.microsoft.com/office/drawing/2014/main" id="{B902A388-69ED-6EF9-8BAF-2E6C6A819CE8}"/>
              </a:ext>
            </a:extLst>
          </p:cNvPr>
          <p:cNvSpPr>
            <a:spLocks noChangeShapeType="1"/>
          </p:cNvSpPr>
          <p:nvPr/>
        </p:nvSpPr>
        <p:spPr bwMode="auto">
          <a:xfrm flipH="1">
            <a:off x="8839200" y="3124200"/>
            <a:ext cx="1143000" cy="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sz="1200"/>
          </a:p>
        </p:txBody>
      </p:sp>
      <p:sp>
        <p:nvSpPr>
          <p:cNvPr id="105492" name="Text Box 24">
            <a:extLst>
              <a:ext uri="{FF2B5EF4-FFF2-40B4-BE49-F238E27FC236}">
                <a16:creationId xmlns:a16="http://schemas.microsoft.com/office/drawing/2014/main" id="{4DB577EA-6CF2-809F-67AB-0E308F30426C}"/>
              </a:ext>
            </a:extLst>
          </p:cNvPr>
          <p:cNvSpPr txBox="1">
            <a:spLocks noChangeArrowheads="1"/>
          </p:cNvSpPr>
          <p:nvPr/>
        </p:nvSpPr>
        <p:spPr bwMode="auto">
          <a:xfrm>
            <a:off x="8839200" y="3108326"/>
            <a:ext cx="13413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a:latin typeface="+mn-lt"/>
              </a:rPr>
              <a:t>2. SAML Assertion</a:t>
            </a:r>
          </a:p>
        </p:txBody>
      </p:sp>
      <p:sp>
        <p:nvSpPr>
          <p:cNvPr id="105493" name="Line 25">
            <a:extLst>
              <a:ext uri="{FF2B5EF4-FFF2-40B4-BE49-F238E27FC236}">
                <a16:creationId xmlns:a16="http://schemas.microsoft.com/office/drawing/2014/main" id="{80E9C848-0F15-DA7E-67A2-3E2A7ECB2A03}"/>
              </a:ext>
            </a:extLst>
          </p:cNvPr>
          <p:cNvSpPr>
            <a:spLocks noChangeShapeType="1"/>
          </p:cNvSpPr>
          <p:nvPr/>
        </p:nvSpPr>
        <p:spPr bwMode="auto">
          <a:xfrm flipH="1">
            <a:off x="3657600" y="3200400"/>
            <a:ext cx="4343400" cy="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sz="1200"/>
          </a:p>
        </p:txBody>
      </p:sp>
      <p:sp>
        <p:nvSpPr>
          <p:cNvPr id="105494" name="Text Box 26">
            <a:extLst>
              <a:ext uri="{FF2B5EF4-FFF2-40B4-BE49-F238E27FC236}">
                <a16:creationId xmlns:a16="http://schemas.microsoft.com/office/drawing/2014/main" id="{B00311EB-BB81-0DE9-DFFA-88E7E4ECAC14}"/>
              </a:ext>
            </a:extLst>
          </p:cNvPr>
          <p:cNvSpPr txBox="1">
            <a:spLocks noChangeArrowheads="1"/>
          </p:cNvSpPr>
          <p:nvPr/>
        </p:nvSpPr>
        <p:spPr bwMode="auto">
          <a:xfrm>
            <a:off x="4238626" y="2954338"/>
            <a:ext cx="36434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a:latin typeface="+mn-lt"/>
              </a:rPr>
              <a:t>3. Resource request (XACML Request) + SAML assertion</a:t>
            </a:r>
          </a:p>
        </p:txBody>
      </p:sp>
      <p:sp>
        <p:nvSpPr>
          <p:cNvPr id="105495" name="Line 27">
            <a:extLst>
              <a:ext uri="{FF2B5EF4-FFF2-40B4-BE49-F238E27FC236}">
                <a16:creationId xmlns:a16="http://schemas.microsoft.com/office/drawing/2014/main" id="{49BF57EB-73C1-AE6C-8C1C-88D914B27600}"/>
              </a:ext>
            </a:extLst>
          </p:cNvPr>
          <p:cNvSpPr>
            <a:spLocks noChangeShapeType="1"/>
          </p:cNvSpPr>
          <p:nvPr/>
        </p:nvSpPr>
        <p:spPr bwMode="auto">
          <a:xfrm>
            <a:off x="3657600" y="3886200"/>
            <a:ext cx="4419600" cy="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sz="1200"/>
          </a:p>
        </p:txBody>
      </p:sp>
      <p:sp>
        <p:nvSpPr>
          <p:cNvPr id="105496" name="Text Box 28">
            <a:extLst>
              <a:ext uri="{FF2B5EF4-FFF2-40B4-BE49-F238E27FC236}">
                <a16:creationId xmlns:a16="http://schemas.microsoft.com/office/drawing/2014/main" id="{F74D50F7-8E26-4A8F-6388-881B090546A8}"/>
              </a:ext>
            </a:extLst>
          </p:cNvPr>
          <p:cNvSpPr txBox="1">
            <a:spLocks noChangeArrowheads="1"/>
          </p:cNvSpPr>
          <p:nvPr/>
        </p:nvSpPr>
        <p:spPr bwMode="auto">
          <a:xfrm>
            <a:off x="4343400" y="3603626"/>
            <a:ext cx="262276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a:latin typeface="+mn-lt"/>
              </a:rPr>
              <a:t>4. Redirect to domain of resource owner</a:t>
            </a:r>
          </a:p>
        </p:txBody>
      </p:sp>
      <p:sp>
        <p:nvSpPr>
          <p:cNvPr id="105497" name="Line 29">
            <a:extLst>
              <a:ext uri="{FF2B5EF4-FFF2-40B4-BE49-F238E27FC236}">
                <a16:creationId xmlns:a16="http://schemas.microsoft.com/office/drawing/2014/main" id="{8B713385-B05E-9A7E-77E2-1F549656495D}"/>
              </a:ext>
            </a:extLst>
          </p:cNvPr>
          <p:cNvSpPr>
            <a:spLocks noChangeShapeType="1"/>
          </p:cNvSpPr>
          <p:nvPr/>
        </p:nvSpPr>
        <p:spPr bwMode="auto">
          <a:xfrm flipH="1">
            <a:off x="3733800" y="4419600"/>
            <a:ext cx="4495800" cy="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sz="1200"/>
          </a:p>
        </p:txBody>
      </p:sp>
      <p:sp>
        <p:nvSpPr>
          <p:cNvPr id="105498" name="Text Box 30">
            <a:extLst>
              <a:ext uri="{FF2B5EF4-FFF2-40B4-BE49-F238E27FC236}">
                <a16:creationId xmlns:a16="http://schemas.microsoft.com/office/drawing/2014/main" id="{04A78A2C-62DF-3F29-8E52-33357E750E11}"/>
              </a:ext>
            </a:extLst>
          </p:cNvPr>
          <p:cNvSpPr txBox="1">
            <a:spLocks noChangeArrowheads="1"/>
          </p:cNvSpPr>
          <p:nvPr/>
        </p:nvSpPr>
        <p:spPr bwMode="auto">
          <a:xfrm>
            <a:off x="5181600" y="4191001"/>
            <a:ext cx="23258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a:latin typeface="+mn-lt"/>
              </a:rPr>
              <a:t>7. Send signed and encrypted ticket</a:t>
            </a:r>
          </a:p>
        </p:txBody>
      </p:sp>
      <p:sp>
        <p:nvSpPr>
          <p:cNvPr id="105499" name="Line 31">
            <a:extLst>
              <a:ext uri="{FF2B5EF4-FFF2-40B4-BE49-F238E27FC236}">
                <a16:creationId xmlns:a16="http://schemas.microsoft.com/office/drawing/2014/main" id="{1D96353D-7274-AD1C-2A9B-B484545A2EB6}"/>
              </a:ext>
            </a:extLst>
          </p:cNvPr>
          <p:cNvSpPr>
            <a:spLocks noChangeShapeType="1"/>
          </p:cNvSpPr>
          <p:nvPr/>
        </p:nvSpPr>
        <p:spPr bwMode="auto">
          <a:xfrm>
            <a:off x="8991600" y="4267200"/>
            <a:ext cx="685800" cy="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sz="1200"/>
          </a:p>
        </p:txBody>
      </p:sp>
      <p:sp>
        <p:nvSpPr>
          <p:cNvPr id="105500" name="Text Box 32">
            <a:extLst>
              <a:ext uri="{FF2B5EF4-FFF2-40B4-BE49-F238E27FC236}">
                <a16:creationId xmlns:a16="http://schemas.microsoft.com/office/drawing/2014/main" id="{65A9B684-B50A-436F-D7E8-B830D358E580}"/>
              </a:ext>
            </a:extLst>
          </p:cNvPr>
          <p:cNvSpPr txBox="1">
            <a:spLocks noChangeArrowheads="1"/>
          </p:cNvSpPr>
          <p:nvPr/>
        </p:nvSpPr>
        <p:spPr bwMode="auto">
          <a:xfrm>
            <a:off x="9051925" y="3640138"/>
            <a:ext cx="16128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a:latin typeface="+mn-lt"/>
              </a:rPr>
              <a:t>5. Retrieve policy </a:t>
            </a:r>
          </a:p>
          <a:p>
            <a:pPr eaLnBrk="1" hangingPunct="1"/>
            <a:r>
              <a:rPr lang="en-US" altLang="en-US" sz="1200">
                <a:latin typeface="+mn-lt"/>
              </a:rPr>
              <a:t>    for specified resource</a:t>
            </a:r>
          </a:p>
        </p:txBody>
      </p:sp>
      <p:sp>
        <p:nvSpPr>
          <p:cNvPr id="105501" name="Freeform 33">
            <a:extLst>
              <a:ext uri="{FF2B5EF4-FFF2-40B4-BE49-F238E27FC236}">
                <a16:creationId xmlns:a16="http://schemas.microsoft.com/office/drawing/2014/main" id="{86AC7B66-8A41-0B3F-7A48-D5857ECB9CAF}"/>
              </a:ext>
            </a:extLst>
          </p:cNvPr>
          <p:cNvSpPr>
            <a:spLocks/>
          </p:cNvSpPr>
          <p:nvPr/>
        </p:nvSpPr>
        <p:spPr bwMode="auto">
          <a:xfrm>
            <a:off x="8543925" y="4784726"/>
            <a:ext cx="344488" cy="295275"/>
          </a:xfrm>
          <a:custGeom>
            <a:avLst/>
            <a:gdLst>
              <a:gd name="T0" fmla="*/ 2147483647 w 217"/>
              <a:gd name="T1" fmla="*/ 2147483647 h 186"/>
              <a:gd name="T2" fmla="*/ 2147483647 w 217"/>
              <a:gd name="T3" fmla="*/ 2147483647 h 186"/>
              <a:gd name="T4" fmla="*/ 2147483647 w 217"/>
              <a:gd name="T5" fmla="*/ 2147483647 h 186"/>
              <a:gd name="T6" fmla="*/ 2147483647 w 217"/>
              <a:gd name="T7" fmla="*/ 2147483647 h 186"/>
              <a:gd name="T8" fmla="*/ 2147483647 w 217"/>
              <a:gd name="T9" fmla="*/ 2147483647 h 186"/>
              <a:gd name="T10" fmla="*/ 2147483647 w 217"/>
              <a:gd name="T11" fmla="*/ 2147483647 h 186"/>
              <a:gd name="T12" fmla="*/ 2147483647 w 217"/>
              <a:gd name="T13" fmla="*/ 2147483647 h 186"/>
              <a:gd name="T14" fmla="*/ 2147483647 w 217"/>
              <a:gd name="T15" fmla="*/ 2147483647 h 186"/>
              <a:gd name="T16" fmla="*/ 0 60000 65536"/>
              <a:gd name="T17" fmla="*/ 0 60000 65536"/>
              <a:gd name="T18" fmla="*/ 0 60000 65536"/>
              <a:gd name="T19" fmla="*/ 0 60000 65536"/>
              <a:gd name="T20" fmla="*/ 0 60000 65536"/>
              <a:gd name="T21" fmla="*/ 0 60000 65536"/>
              <a:gd name="T22" fmla="*/ 0 60000 65536"/>
              <a:gd name="T23" fmla="*/ 0 60000 65536"/>
              <a:gd name="T24" fmla="*/ 0 w 217"/>
              <a:gd name="T25" fmla="*/ 0 h 186"/>
              <a:gd name="T26" fmla="*/ 217 w 217"/>
              <a:gd name="T27" fmla="*/ 186 h 1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7" h="186">
                <a:moveTo>
                  <a:pt x="138" y="22"/>
                </a:moveTo>
                <a:cubicBezTo>
                  <a:pt x="172" y="0"/>
                  <a:pt x="166" y="14"/>
                  <a:pt x="180" y="40"/>
                </a:cubicBezTo>
                <a:cubicBezTo>
                  <a:pt x="187" y="53"/>
                  <a:pt x="204" y="76"/>
                  <a:pt x="204" y="76"/>
                </a:cubicBezTo>
                <a:cubicBezTo>
                  <a:pt x="190" y="131"/>
                  <a:pt x="217" y="164"/>
                  <a:pt x="156" y="184"/>
                </a:cubicBezTo>
                <a:cubicBezTo>
                  <a:pt x="122" y="181"/>
                  <a:pt x="85" y="186"/>
                  <a:pt x="54" y="172"/>
                </a:cubicBezTo>
                <a:cubicBezTo>
                  <a:pt x="28" y="161"/>
                  <a:pt x="20" y="121"/>
                  <a:pt x="6" y="100"/>
                </a:cubicBezTo>
                <a:cubicBezTo>
                  <a:pt x="16" y="38"/>
                  <a:pt x="0" y="82"/>
                  <a:pt x="30" y="52"/>
                </a:cubicBezTo>
                <a:cubicBezTo>
                  <a:pt x="50" y="32"/>
                  <a:pt x="33" y="34"/>
                  <a:pt x="48" y="34"/>
                </a:cubicBezTo>
              </a:path>
            </a:pathLst>
          </a:custGeom>
          <a:noFill/>
          <a:ln w="9525">
            <a:solidFill>
              <a:schemeClr val="tx1"/>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200">
              <a:latin typeface="+mn-lt"/>
            </a:endParaRPr>
          </a:p>
        </p:txBody>
      </p:sp>
      <p:sp>
        <p:nvSpPr>
          <p:cNvPr id="105502" name="Text Box 34">
            <a:extLst>
              <a:ext uri="{FF2B5EF4-FFF2-40B4-BE49-F238E27FC236}">
                <a16:creationId xmlns:a16="http://schemas.microsoft.com/office/drawing/2014/main" id="{41C13E2D-3FDE-B4C1-E6A5-4580257658FB}"/>
              </a:ext>
            </a:extLst>
          </p:cNvPr>
          <p:cNvSpPr txBox="1">
            <a:spLocks noChangeArrowheads="1"/>
          </p:cNvSpPr>
          <p:nvPr/>
        </p:nvSpPr>
        <p:spPr bwMode="auto">
          <a:xfrm>
            <a:off x="8061326" y="5087939"/>
            <a:ext cx="24844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a:latin typeface="+mn-lt"/>
              </a:rPr>
              <a:t>6. Determine whether user can access </a:t>
            </a:r>
          </a:p>
          <a:p>
            <a:pPr eaLnBrk="1" hangingPunct="1"/>
            <a:r>
              <a:rPr lang="en-US" altLang="en-US" sz="1200">
                <a:latin typeface="+mn-lt"/>
              </a:rPr>
              <a:t>    specified resource </a:t>
            </a:r>
          </a:p>
          <a:p>
            <a:pPr eaLnBrk="1" hangingPunct="1"/>
            <a:r>
              <a:rPr lang="en-US" altLang="en-US" sz="1200">
                <a:latin typeface="+mn-lt"/>
              </a:rPr>
              <a:t>7. Create ticket for grant/deny</a:t>
            </a:r>
          </a:p>
        </p:txBody>
      </p:sp>
      <p:sp>
        <p:nvSpPr>
          <p:cNvPr id="105503" name="Freeform 35">
            <a:extLst>
              <a:ext uri="{FF2B5EF4-FFF2-40B4-BE49-F238E27FC236}">
                <a16:creationId xmlns:a16="http://schemas.microsoft.com/office/drawing/2014/main" id="{4238FDDB-9726-98E7-6F00-142822B1F7A9}"/>
              </a:ext>
            </a:extLst>
          </p:cNvPr>
          <p:cNvSpPr>
            <a:spLocks/>
          </p:cNvSpPr>
          <p:nvPr/>
        </p:nvSpPr>
        <p:spPr bwMode="auto">
          <a:xfrm>
            <a:off x="3149600" y="5167314"/>
            <a:ext cx="344488" cy="295275"/>
          </a:xfrm>
          <a:custGeom>
            <a:avLst/>
            <a:gdLst>
              <a:gd name="T0" fmla="*/ 2147483647 w 217"/>
              <a:gd name="T1" fmla="*/ 2147483647 h 186"/>
              <a:gd name="T2" fmla="*/ 2147483647 w 217"/>
              <a:gd name="T3" fmla="*/ 2147483647 h 186"/>
              <a:gd name="T4" fmla="*/ 2147483647 w 217"/>
              <a:gd name="T5" fmla="*/ 2147483647 h 186"/>
              <a:gd name="T6" fmla="*/ 2147483647 w 217"/>
              <a:gd name="T7" fmla="*/ 2147483647 h 186"/>
              <a:gd name="T8" fmla="*/ 2147483647 w 217"/>
              <a:gd name="T9" fmla="*/ 2147483647 h 186"/>
              <a:gd name="T10" fmla="*/ 2147483647 w 217"/>
              <a:gd name="T11" fmla="*/ 2147483647 h 186"/>
              <a:gd name="T12" fmla="*/ 2147483647 w 217"/>
              <a:gd name="T13" fmla="*/ 2147483647 h 186"/>
              <a:gd name="T14" fmla="*/ 2147483647 w 217"/>
              <a:gd name="T15" fmla="*/ 2147483647 h 186"/>
              <a:gd name="T16" fmla="*/ 0 60000 65536"/>
              <a:gd name="T17" fmla="*/ 0 60000 65536"/>
              <a:gd name="T18" fmla="*/ 0 60000 65536"/>
              <a:gd name="T19" fmla="*/ 0 60000 65536"/>
              <a:gd name="T20" fmla="*/ 0 60000 65536"/>
              <a:gd name="T21" fmla="*/ 0 60000 65536"/>
              <a:gd name="T22" fmla="*/ 0 60000 65536"/>
              <a:gd name="T23" fmla="*/ 0 60000 65536"/>
              <a:gd name="T24" fmla="*/ 0 w 217"/>
              <a:gd name="T25" fmla="*/ 0 h 186"/>
              <a:gd name="T26" fmla="*/ 217 w 217"/>
              <a:gd name="T27" fmla="*/ 186 h 1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7" h="186">
                <a:moveTo>
                  <a:pt x="138" y="22"/>
                </a:moveTo>
                <a:cubicBezTo>
                  <a:pt x="172" y="0"/>
                  <a:pt x="166" y="14"/>
                  <a:pt x="180" y="40"/>
                </a:cubicBezTo>
                <a:cubicBezTo>
                  <a:pt x="187" y="53"/>
                  <a:pt x="204" y="76"/>
                  <a:pt x="204" y="76"/>
                </a:cubicBezTo>
                <a:cubicBezTo>
                  <a:pt x="190" y="131"/>
                  <a:pt x="217" y="164"/>
                  <a:pt x="156" y="184"/>
                </a:cubicBezTo>
                <a:cubicBezTo>
                  <a:pt x="122" y="181"/>
                  <a:pt x="85" y="186"/>
                  <a:pt x="54" y="172"/>
                </a:cubicBezTo>
                <a:cubicBezTo>
                  <a:pt x="28" y="161"/>
                  <a:pt x="20" y="121"/>
                  <a:pt x="6" y="100"/>
                </a:cubicBezTo>
                <a:cubicBezTo>
                  <a:pt x="16" y="38"/>
                  <a:pt x="0" y="82"/>
                  <a:pt x="30" y="52"/>
                </a:cubicBezTo>
                <a:cubicBezTo>
                  <a:pt x="50" y="32"/>
                  <a:pt x="33" y="34"/>
                  <a:pt x="48" y="34"/>
                </a:cubicBezTo>
              </a:path>
            </a:pathLst>
          </a:custGeom>
          <a:noFill/>
          <a:ln w="9525">
            <a:solidFill>
              <a:schemeClr val="tx1"/>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200">
              <a:latin typeface="+mn-lt"/>
            </a:endParaRPr>
          </a:p>
        </p:txBody>
      </p:sp>
      <p:sp>
        <p:nvSpPr>
          <p:cNvPr id="105504" name="Text Box 36">
            <a:extLst>
              <a:ext uri="{FF2B5EF4-FFF2-40B4-BE49-F238E27FC236}">
                <a16:creationId xmlns:a16="http://schemas.microsoft.com/office/drawing/2014/main" id="{316E723A-1B68-82DE-59A6-5A69329B7148}"/>
              </a:ext>
            </a:extLst>
          </p:cNvPr>
          <p:cNvSpPr txBox="1">
            <a:spLocks noChangeArrowheads="1"/>
          </p:cNvSpPr>
          <p:nvPr/>
        </p:nvSpPr>
        <p:spPr bwMode="auto">
          <a:xfrm>
            <a:off x="2667000" y="5470526"/>
            <a:ext cx="20395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a:latin typeface="+mn-lt"/>
              </a:rPr>
              <a:t>8. Decrypt and verify signature</a:t>
            </a:r>
          </a:p>
        </p:txBody>
      </p:sp>
      <p:sp>
        <p:nvSpPr>
          <p:cNvPr id="105505" name="Text Box 37">
            <a:extLst>
              <a:ext uri="{FF2B5EF4-FFF2-40B4-BE49-F238E27FC236}">
                <a16:creationId xmlns:a16="http://schemas.microsoft.com/office/drawing/2014/main" id="{8A72D29C-BDD6-0106-FEBD-423CEC528F86}"/>
              </a:ext>
            </a:extLst>
          </p:cNvPr>
          <p:cNvSpPr txBox="1">
            <a:spLocks noChangeArrowheads="1"/>
          </p:cNvSpPr>
          <p:nvPr/>
        </p:nvSpPr>
        <p:spPr bwMode="auto">
          <a:xfrm>
            <a:off x="2667000" y="5699126"/>
            <a:ext cx="21365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a:latin typeface="+mn-lt"/>
              </a:rPr>
              <a:t>9. Retrieve capability from ticket</a:t>
            </a:r>
          </a:p>
        </p:txBody>
      </p:sp>
      <p:sp>
        <p:nvSpPr>
          <p:cNvPr id="105506" name="Text Box 38">
            <a:extLst>
              <a:ext uri="{FF2B5EF4-FFF2-40B4-BE49-F238E27FC236}">
                <a16:creationId xmlns:a16="http://schemas.microsoft.com/office/drawing/2014/main" id="{383BAC7A-1E43-415C-1307-65810A3E755A}"/>
              </a:ext>
            </a:extLst>
          </p:cNvPr>
          <p:cNvSpPr txBox="1">
            <a:spLocks noChangeArrowheads="1"/>
          </p:cNvSpPr>
          <p:nvPr/>
        </p:nvSpPr>
        <p:spPr bwMode="auto">
          <a:xfrm>
            <a:off x="2667001" y="5927726"/>
            <a:ext cx="284731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a:latin typeface="+mn-lt"/>
              </a:rPr>
              <a:t>10. Grant or deny access based on capability</a:t>
            </a:r>
          </a:p>
        </p:txBody>
      </p:sp>
      <p:sp>
        <p:nvSpPr>
          <p:cNvPr id="105507" name="Rectangle 39">
            <a:extLst>
              <a:ext uri="{FF2B5EF4-FFF2-40B4-BE49-F238E27FC236}">
                <a16:creationId xmlns:a16="http://schemas.microsoft.com/office/drawing/2014/main" id="{53EC1CD4-1DAC-E020-67FE-42791C6DFAF4}"/>
              </a:ext>
            </a:extLst>
          </p:cNvPr>
          <p:cNvSpPr>
            <a:spLocks noGrp="1" noChangeArrowheads="1"/>
          </p:cNvSpPr>
          <p:nvPr>
            <p:ph type="title"/>
          </p:nvPr>
        </p:nvSpPr>
        <p:spPr/>
        <p:txBody>
          <a:bodyPr>
            <a:normAutofit/>
          </a:bodyPr>
          <a:lstStyle/>
          <a:p>
            <a:pPr eaLnBrk="1" hangingPunct="1"/>
            <a:r>
              <a:rPr lang="en-US" altLang="en-US" dirty="0">
                <a:ea typeface="ＭＳ Ｐゴシック" panose="020B0600070205080204" pitchFamily="34" charset="-128"/>
              </a:rPr>
              <a:t>Minimize Loss of Control: Access Control</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a:extLst>
              <a:ext uri="{FF2B5EF4-FFF2-40B4-BE49-F238E27FC236}">
                <a16:creationId xmlns:a16="http://schemas.microsoft.com/office/drawing/2014/main" id="{B8F60CD7-16BC-6718-94A1-5516C85A1F30}"/>
              </a:ext>
            </a:extLst>
          </p:cNvPr>
          <p:cNvSpPr>
            <a:spLocks/>
          </p:cNvSpPr>
          <p:nvPr/>
        </p:nvSpPr>
        <p:spPr bwMode="auto">
          <a:xfrm>
            <a:off x="1905000" y="1417638"/>
            <a:ext cx="8077200" cy="5440362"/>
          </a:xfrm>
          <a:custGeom>
            <a:avLst/>
            <a:gdLst>
              <a:gd name="T0" fmla="*/ 164060833 w 43200"/>
              <a:gd name="T1" fmla="*/ 415152765 h 43200"/>
              <a:gd name="T2" fmla="*/ 75510602 w 43200"/>
              <a:gd name="T3" fmla="*/ 402512865 h 43200"/>
              <a:gd name="T4" fmla="*/ 242193346 w 43200"/>
              <a:gd name="T5" fmla="*/ 553478880 h 43200"/>
              <a:gd name="T6" fmla="*/ 203459059 w 43200"/>
              <a:gd name="T7" fmla="*/ 559521334 h 43200"/>
              <a:gd name="T8" fmla="*/ 576047955 w 43200"/>
              <a:gd name="T9" fmla="*/ 619945873 h 43200"/>
              <a:gd name="T10" fmla="*/ 552695685 w 43200"/>
              <a:gd name="T11" fmla="*/ 592350393 h 43200"/>
              <a:gd name="T12" fmla="*/ 1007751858 w 43200"/>
              <a:gd name="T13" fmla="*/ 551131717 h 43200"/>
              <a:gd name="T14" fmla="*/ 998418018 w 43200"/>
              <a:gd name="T15" fmla="*/ 581407457 h 43200"/>
              <a:gd name="T16" fmla="*/ 1193102470 w 43200"/>
              <a:gd name="T17" fmla="*/ 364037793 h 43200"/>
              <a:gd name="T18" fmla="*/ 1306752975 w 43200"/>
              <a:gd name="T19" fmla="*/ 477210798 h 43200"/>
              <a:gd name="T20" fmla="*/ 1461200070 w 43200"/>
              <a:gd name="T21" fmla="*/ 243505944 h 43200"/>
              <a:gd name="T22" fmla="*/ 1410579958 w 43200"/>
              <a:gd name="T23" fmla="*/ 285945930 h 43200"/>
              <a:gd name="T24" fmla="*/ 1339753759 w 43200"/>
              <a:gd name="T25" fmla="*/ 86053430 h 43200"/>
              <a:gd name="T26" fmla="*/ 1342410634 w 43200"/>
              <a:gd name="T27" fmla="*/ 106099778 h 43200"/>
              <a:gd name="T28" fmla="*/ 1016526464 w 43200"/>
              <a:gd name="T29" fmla="*/ 62676496 h 43200"/>
              <a:gd name="T30" fmla="*/ 1042465869 w 43200"/>
              <a:gd name="T31" fmla="*/ 37111077 h 43200"/>
              <a:gd name="T32" fmla="*/ 774018631 w 43200"/>
              <a:gd name="T33" fmla="*/ 74856611 h 43200"/>
              <a:gd name="T34" fmla="*/ 786568767 w 43200"/>
              <a:gd name="T35" fmla="*/ 52811936 h 43200"/>
              <a:gd name="T36" fmla="*/ 489420546 w 43200"/>
              <a:gd name="T37" fmla="*/ 82342272 h 43200"/>
              <a:gd name="T38" fmla="*/ 534866762 w 43200"/>
              <a:gd name="T39" fmla="*/ 103720753 h 43200"/>
              <a:gd name="T40" fmla="*/ 144274124 w 43200"/>
              <a:gd name="T41" fmla="*/ 250404877 h 43200"/>
              <a:gd name="T42" fmla="*/ 136338649 w 43200"/>
              <a:gd name="T43" fmla="*/ 227900290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blurRad="40000" dist="23000" dir="5400000" rotWithShape="0">
              <a:srgbClr val="808080">
                <a:alpha val="34998"/>
              </a:srgbClr>
            </a:outerShdw>
          </a:effectLst>
        </p:spPr>
        <p:txBody>
          <a:bodyPr anchor="ctr"/>
          <a:lstStyle/>
          <a:p>
            <a:pPr>
              <a:defRPr/>
            </a:pPr>
            <a:endParaRPr lang="en-US">
              <a:latin typeface="Arial" charset="0"/>
              <a:ea typeface="Arial" charset="0"/>
              <a:cs typeface="Arial" charset="0"/>
            </a:endParaRPr>
          </a:p>
        </p:txBody>
      </p:sp>
      <p:sp>
        <p:nvSpPr>
          <p:cNvPr id="10" name="Cloud 9">
            <a:extLst>
              <a:ext uri="{FF2B5EF4-FFF2-40B4-BE49-F238E27FC236}">
                <a16:creationId xmlns:a16="http://schemas.microsoft.com/office/drawing/2014/main" id="{2189900B-39CF-1393-8C10-FE108AD75FDB}"/>
              </a:ext>
            </a:extLst>
          </p:cNvPr>
          <p:cNvSpPr>
            <a:spLocks/>
          </p:cNvSpPr>
          <p:nvPr/>
        </p:nvSpPr>
        <p:spPr bwMode="auto">
          <a:xfrm>
            <a:off x="2552700" y="2909888"/>
            <a:ext cx="1028700" cy="995362"/>
          </a:xfrm>
          <a:custGeom>
            <a:avLst/>
            <a:gdLst>
              <a:gd name="T0" fmla="*/ 2661095 w 43200"/>
              <a:gd name="T1" fmla="*/ 13896797 h 43200"/>
              <a:gd name="T2" fmla="*/ 1224796 w 43200"/>
              <a:gd name="T3" fmla="*/ 13473676 h 43200"/>
              <a:gd name="T4" fmla="*/ 3928420 w 43200"/>
              <a:gd name="T5" fmla="*/ 18527097 h 43200"/>
              <a:gd name="T6" fmla="*/ 3300151 w 43200"/>
              <a:gd name="T7" fmla="*/ 18729372 h 43200"/>
              <a:gd name="T8" fmla="*/ 9343596 w 43200"/>
              <a:gd name="T9" fmla="*/ 20752007 h 43200"/>
              <a:gd name="T10" fmla="*/ 8964835 w 43200"/>
              <a:gd name="T11" fmla="*/ 19828279 h 43200"/>
              <a:gd name="T12" fmla="*/ 16345924 w 43200"/>
              <a:gd name="T13" fmla="*/ 18448528 h 43200"/>
              <a:gd name="T14" fmla="*/ 16194524 w 43200"/>
              <a:gd name="T15" fmla="*/ 19461977 h 43200"/>
              <a:gd name="T16" fmla="*/ 19352347 w 43200"/>
              <a:gd name="T17" fmla="*/ 12185765 h 43200"/>
              <a:gd name="T18" fmla="*/ 21195768 w 43200"/>
              <a:gd name="T19" fmla="*/ 15974109 h 43200"/>
              <a:gd name="T20" fmla="*/ 23700938 w 43200"/>
              <a:gd name="T21" fmla="*/ 8151093 h 43200"/>
              <a:gd name="T22" fmla="*/ 22879860 w 43200"/>
              <a:gd name="T23" fmla="*/ 9571719 h 43200"/>
              <a:gd name="T24" fmla="*/ 21731049 w 43200"/>
              <a:gd name="T25" fmla="*/ 2880536 h 43200"/>
              <a:gd name="T26" fmla="*/ 21774150 w 43200"/>
              <a:gd name="T27" fmla="*/ 3551576 h 43200"/>
              <a:gd name="T28" fmla="*/ 16488251 w 43200"/>
              <a:gd name="T29" fmla="*/ 2098025 h 43200"/>
              <a:gd name="T30" fmla="*/ 16908994 w 43200"/>
              <a:gd name="T31" fmla="*/ 1242244 h 43200"/>
              <a:gd name="T32" fmla="*/ 12554736 w 43200"/>
              <a:gd name="T33" fmla="*/ 2505755 h 43200"/>
              <a:gd name="T34" fmla="*/ 12758285 w 43200"/>
              <a:gd name="T35" fmla="*/ 1767827 h 43200"/>
              <a:gd name="T36" fmla="*/ 7938492 w 43200"/>
              <a:gd name="T37" fmla="*/ 2756323 h 43200"/>
              <a:gd name="T38" fmla="*/ 8675632 w 43200"/>
              <a:gd name="T39" fmla="*/ 3471947 h 43200"/>
              <a:gd name="T40" fmla="*/ 2340150 w 43200"/>
              <a:gd name="T41" fmla="*/ 8382031 h 43200"/>
              <a:gd name="T42" fmla="*/ 2211443 w 43200"/>
              <a:gd name="T43" fmla="*/ 7628712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blurRad="40000" dist="23000" dir="5400000" rotWithShape="0">
              <a:srgbClr val="808080">
                <a:alpha val="34998"/>
              </a:srgbClr>
            </a:outerShdw>
          </a:effectLst>
        </p:spPr>
        <p:txBody>
          <a:bodyPr anchor="ctr"/>
          <a:lstStyle/>
          <a:p>
            <a:pPr>
              <a:defRPr/>
            </a:pPr>
            <a:endParaRPr lang="en-US">
              <a:ea typeface="Arial" charset="0"/>
              <a:cs typeface="Arial" charset="0"/>
            </a:endParaRPr>
          </a:p>
        </p:txBody>
      </p:sp>
      <p:sp>
        <p:nvSpPr>
          <p:cNvPr id="2" name="Title 1">
            <a:extLst>
              <a:ext uri="{FF2B5EF4-FFF2-40B4-BE49-F238E27FC236}">
                <a16:creationId xmlns:a16="http://schemas.microsoft.com/office/drawing/2014/main" id="{BE77A7A0-BE12-1937-4692-2A9ECF89A480}"/>
              </a:ext>
            </a:extLst>
          </p:cNvPr>
          <p:cNvSpPr>
            <a:spLocks noGrp="1"/>
          </p:cNvSpPr>
          <p:nvPr>
            <p:ph type="title"/>
          </p:nvPr>
        </p:nvSpPr>
        <p:spPr/>
        <p:txBody>
          <a:bodyPr>
            <a:normAutofit/>
          </a:bodyPr>
          <a:lstStyle/>
          <a:p>
            <a:r>
              <a:rPr lang="en-US" altLang="en-US" dirty="0">
                <a:solidFill>
                  <a:schemeClr val="tx1"/>
                </a:solidFill>
                <a:ea typeface="ＭＳ Ｐゴシック" panose="020B0600070205080204" pitchFamily="34" charset="-128"/>
              </a:rPr>
              <a:t>Minimize Loss of Control: IDM Motivation</a:t>
            </a:r>
          </a:p>
        </p:txBody>
      </p:sp>
      <p:pic>
        <p:nvPicPr>
          <p:cNvPr id="106501" name="Picture 3" descr="user-icon.jpg">
            <a:extLst>
              <a:ext uri="{FF2B5EF4-FFF2-40B4-BE49-F238E27FC236}">
                <a16:creationId xmlns:a16="http://schemas.microsoft.com/office/drawing/2014/main" id="{E12669D8-1261-664C-213A-4D8858EC7C4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41625" y="3162300"/>
            <a:ext cx="617538"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2" name="Picture 4" descr="ebay-logo.jpg">
            <a:extLst>
              <a:ext uri="{FF2B5EF4-FFF2-40B4-BE49-F238E27FC236}">
                <a16:creationId xmlns:a16="http://schemas.microsoft.com/office/drawing/2014/main" id="{100C5FEC-8401-55A0-FC84-9F8035CA728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64150" y="2409825"/>
            <a:ext cx="579438"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3" name="Picture 5" descr="american-express-logo.jpeg">
            <a:extLst>
              <a:ext uri="{FF2B5EF4-FFF2-40B4-BE49-F238E27FC236}">
                <a16:creationId xmlns:a16="http://schemas.microsoft.com/office/drawing/2014/main" id="{226B6644-FE50-2326-DDB7-B7AF1F412C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05801" y="2874963"/>
            <a:ext cx="531813"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4" name="Picture 6" descr="fedex.gif">
            <a:extLst>
              <a:ext uri="{FF2B5EF4-FFF2-40B4-BE49-F238E27FC236}">
                <a16:creationId xmlns:a16="http://schemas.microsoft.com/office/drawing/2014/main" id="{5F97187A-6A00-2C98-12D4-0374666A909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840413" y="5529263"/>
            <a:ext cx="5461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5" name="Picture 7" descr="power-seller-logo.gif">
            <a:extLst>
              <a:ext uri="{FF2B5EF4-FFF2-40B4-BE49-F238E27FC236}">
                <a16:creationId xmlns:a16="http://schemas.microsoft.com/office/drawing/2014/main" id="{5E9336EF-E00C-15FA-C335-B5AAF170EA0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469188" y="4522788"/>
            <a:ext cx="836612"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6" name="TextBox 10">
            <a:extLst>
              <a:ext uri="{FF2B5EF4-FFF2-40B4-BE49-F238E27FC236}">
                <a16:creationId xmlns:a16="http://schemas.microsoft.com/office/drawing/2014/main" id="{7FB82FB3-4346-A4D9-C9FF-BEBA09D2C80E}"/>
              </a:ext>
            </a:extLst>
          </p:cNvPr>
          <p:cNvSpPr txBox="1">
            <a:spLocks noChangeArrowheads="1"/>
          </p:cNvSpPr>
          <p:nvPr/>
        </p:nvSpPr>
        <p:spPr bwMode="auto">
          <a:xfrm>
            <a:off x="2786063" y="2447926"/>
            <a:ext cx="1346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a:latin typeface="+mn-lt"/>
              </a:rPr>
              <a:t>User on Amazon Cloud</a:t>
            </a:r>
          </a:p>
        </p:txBody>
      </p:sp>
      <p:sp>
        <p:nvSpPr>
          <p:cNvPr id="106507" name="TextBox 11">
            <a:extLst>
              <a:ext uri="{FF2B5EF4-FFF2-40B4-BE49-F238E27FC236}">
                <a16:creationId xmlns:a16="http://schemas.microsoft.com/office/drawing/2014/main" id="{642E32C6-AE88-2BFE-5BE0-C108EE7D9AB3}"/>
              </a:ext>
            </a:extLst>
          </p:cNvPr>
          <p:cNvSpPr txBox="1">
            <a:spLocks noChangeArrowheads="1"/>
          </p:cNvSpPr>
          <p:nvPr/>
        </p:nvSpPr>
        <p:spPr bwMode="auto">
          <a:xfrm>
            <a:off x="2552700" y="3905250"/>
            <a:ext cx="1676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Tx/>
              <a:buAutoNum type="arabicPeriod"/>
            </a:pPr>
            <a:r>
              <a:rPr lang="en-US" altLang="en-US" sz="1200">
                <a:latin typeface="+mn-lt"/>
              </a:rPr>
              <a:t>Name</a:t>
            </a:r>
          </a:p>
          <a:p>
            <a:pPr eaLnBrk="1" hangingPunct="1">
              <a:buFontTx/>
              <a:buAutoNum type="arabicPeriod"/>
            </a:pPr>
            <a:r>
              <a:rPr lang="en-US" altLang="en-US" sz="1200">
                <a:latin typeface="+mn-lt"/>
              </a:rPr>
              <a:t>E-mail</a:t>
            </a:r>
          </a:p>
          <a:p>
            <a:pPr eaLnBrk="1" hangingPunct="1">
              <a:buFontTx/>
              <a:buAutoNum type="arabicPeriod"/>
            </a:pPr>
            <a:r>
              <a:rPr lang="en-US" altLang="en-US" sz="1200">
                <a:latin typeface="+mn-lt"/>
              </a:rPr>
              <a:t>Password</a:t>
            </a:r>
          </a:p>
          <a:p>
            <a:pPr eaLnBrk="1" hangingPunct="1">
              <a:buFontTx/>
              <a:buAutoNum type="arabicPeriod"/>
            </a:pPr>
            <a:r>
              <a:rPr lang="en-US" altLang="en-US" sz="1200">
                <a:latin typeface="+mn-lt"/>
              </a:rPr>
              <a:t>Billing Address</a:t>
            </a:r>
          </a:p>
          <a:p>
            <a:pPr eaLnBrk="1" hangingPunct="1">
              <a:buFontTx/>
              <a:buAutoNum type="arabicPeriod"/>
            </a:pPr>
            <a:r>
              <a:rPr lang="en-US" altLang="en-US" sz="1200">
                <a:latin typeface="+mn-lt"/>
              </a:rPr>
              <a:t>Shipping Address</a:t>
            </a:r>
          </a:p>
          <a:p>
            <a:pPr eaLnBrk="1" hangingPunct="1">
              <a:buFontTx/>
              <a:buAutoNum type="arabicPeriod"/>
            </a:pPr>
            <a:r>
              <a:rPr lang="en-US" altLang="en-US" sz="1200">
                <a:latin typeface="+mn-lt"/>
              </a:rPr>
              <a:t>Credit Card</a:t>
            </a:r>
          </a:p>
        </p:txBody>
      </p:sp>
      <p:sp>
        <p:nvSpPr>
          <p:cNvPr id="13" name="TextBox 12">
            <a:extLst>
              <a:ext uri="{FF2B5EF4-FFF2-40B4-BE49-F238E27FC236}">
                <a16:creationId xmlns:a16="http://schemas.microsoft.com/office/drawing/2014/main" id="{7EA1FECD-8E94-8CC7-D7BF-57BE2C79F091}"/>
              </a:ext>
            </a:extLst>
          </p:cNvPr>
          <p:cNvSpPr txBox="1">
            <a:spLocks noChangeArrowheads="1"/>
          </p:cNvSpPr>
          <p:nvPr/>
        </p:nvSpPr>
        <p:spPr bwMode="auto">
          <a:xfrm>
            <a:off x="5241925" y="5853113"/>
            <a:ext cx="16764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Tx/>
              <a:buAutoNum type="arabicPeriod"/>
            </a:pPr>
            <a:r>
              <a:rPr lang="en-US" altLang="en-US" sz="1200">
                <a:latin typeface="+mn-lt"/>
              </a:rPr>
              <a:t>Name</a:t>
            </a:r>
          </a:p>
          <a:p>
            <a:pPr eaLnBrk="1" hangingPunct="1">
              <a:buFontTx/>
              <a:buAutoNum type="arabicPeriod"/>
            </a:pPr>
            <a:r>
              <a:rPr lang="en-US" altLang="en-US" sz="1200">
                <a:latin typeface="+mn-lt"/>
              </a:rPr>
              <a:t>E-mail</a:t>
            </a:r>
          </a:p>
          <a:p>
            <a:pPr eaLnBrk="1" hangingPunct="1">
              <a:buFontTx/>
              <a:buAutoNum type="arabicPeriod"/>
            </a:pPr>
            <a:r>
              <a:rPr lang="en-US" altLang="en-US" sz="1200">
                <a:latin typeface="+mn-lt"/>
              </a:rPr>
              <a:t>Shipping Address</a:t>
            </a:r>
          </a:p>
        </p:txBody>
      </p:sp>
      <p:sp>
        <p:nvSpPr>
          <p:cNvPr id="14" name="TextBox 13">
            <a:extLst>
              <a:ext uri="{FF2B5EF4-FFF2-40B4-BE49-F238E27FC236}">
                <a16:creationId xmlns:a16="http://schemas.microsoft.com/office/drawing/2014/main" id="{98BE8C4B-957A-06DA-1FDF-90A84FC2E212}"/>
              </a:ext>
            </a:extLst>
          </p:cNvPr>
          <p:cNvSpPr txBox="1">
            <a:spLocks noChangeArrowheads="1"/>
          </p:cNvSpPr>
          <p:nvPr/>
        </p:nvSpPr>
        <p:spPr bwMode="auto">
          <a:xfrm>
            <a:off x="7999413" y="3406776"/>
            <a:ext cx="1676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Tx/>
              <a:buAutoNum type="arabicPeriod"/>
            </a:pPr>
            <a:r>
              <a:rPr lang="en-US" altLang="en-US" sz="1200">
                <a:latin typeface="+mn-lt"/>
              </a:rPr>
              <a:t>Name</a:t>
            </a:r>
          </a:p>
          <a:p>
            <a:pPr eaLnBrk="1" hangingPunct="1">
              <a:buFontTx/>
              <a:buAutoNum type="arabicPeriod"/>
            </a:pPr>
            <a:r>
              <a:rPr lang="en-US" altLang="en-US" sz="1200">
                <a:latin typeface="+mn-lt"/>
              </a:rPr>
              <a:t>Billing Address</a:t>
            </a:r>
          </a:p>
          <a:p>
            <a:pPr eaLnBrk="1" hangingPunct="1">
              <a:buFontTx/>
              <a:buAutoNum type="arabicPeriod"/>
            </a:pPr>
            <a:r>
              <a:rPr lang="en-US" altLang="en-US" sz="1200">
                <a:latin typeface="+mn-lt"/>
              </a:rPr>
              <a:t>Credit Card</a:t>
            </a:r>
          </a:p>
        </p:txBody>
      </p:sp>
      <p:sp>
        <p:nvSpPr>
          <p:cNvPr id="15" name="TextBox 14">
            <a:extLst>
              <a:ext uri="{FF2B5EF4-FFF2-40B4-BE49-F238E27FC236}">
                <a16:creationId xmlns:a16="http://schemas.microsoft.com/office/drawing/2014/main" id="{4791CB66-ED11-BD98-1768-5AE194DF659B}"/>
              </a:ext>
            </a:extLst>
          </p:cNvPr>
          <p:cNvSpPr txBox="1">
            <a:spLocks noChangeArrowheads="1"/>
          </p:cNvSpPr>
          <p:nvPr/>
        </p:nvSpPr>
        <p:spPr bwMode="auto">
          <a:xfrm>
            <a:off x="5005388" y="2809875"/>
            <a:ext cx="1676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Tx/>
              <a:buAutoNum type="arabicPeriod"/>
            </a:pPr>
            <a:r>
              <a:rPr lang="en-US" altLang="en-US" sz="1200">
                <a:latin typeface="+mn-lt"/>
              </a:rPr>
              <a:t>Name</a:t>
            </a:r>
          </a:p>
          <a:p>
            <a:pPr eaLnBrk="1" hangingPunct="1">
              <a:buFontTx/>
              <a:buAutoNum type="arabicPeriod"/>
            </a:pPr>
            <a:r>
              <a:rPr lang="en-US" altLang="en-US" sz="1200">
                <a:latin typeface="+mn-lt"/>
              </a:rPr>
              <a:t>E-mail</a:t>
            </a:r>
          </a:p>
          <a:p>
            <a:pPr eaLnBrk="1" hangingPunct="1">
              <a:buFontTx/>
              <a:buAutoNum type="arabicPeriod"/>
            </a:pPr>
            <a:r>
              <a:rPr lang="en-US" altLang="en-US" sz="1200">
                <a:latin typeface="+mn-lt"/>
              </a:rPr>
              <a:t>Password</a:t>
            </a:r>
          </a:p>
          <a:p>
            <a:pPr eaLnBrk="1" hangingPunct="1">
              <a:buFontTx/>
              <a:buAutoNum type="arabicPeriod"/>
            </a:pPr>
            <a:r>
              <a:rPr lang="en-US" altLang="en-US" sz="1200">
                <a:latin typeface="+mn-lt"/>
              </a:rPr>
              <a:t>Billing Address</a:t>
            </a:r>
          </a:p>
          <a:p>
            <a:pPr eaLnBrk="1" hangingPunct="1">
              <a:buFontTx/>
              <a:buAutoNum type="arabicPeriod"/>
            </a:pPr>
            <a:r>
              <a:rPr lang="en-US" altLang="en-US" sz="1200">
                <a:latin typeface="+mn-lt"/>
              </a:rPr>
              <a:t>Shipping Address</a:t>
            </a:r>
          </a:p>
          <a:p>
            <a:pPr eaLnBrk="1" hangingPunct="1">
              <a:buFontTx/>
              <a:buAutoNum type="arabicPeriod"/>
            </a:pPr>
            <a:r>
              <a:rPr lang="en-US" altLang="en-US" sz="1200">
                <a:latin typeface="+mn-lt"/>
              </a:rPr>
              <a:t>Credit Card</a:t>
            </a:r>
          </a:p>
        </p:txBody>
      </p:sp>
      <p:sp>
        <p:nvSpPr>
          <p:cNvPr id="16" name="TextBox 15">
            <a:extLst>
              <a:ext uri="{FF2B5EF4-FFF2-40B4-BE49-F238E27FC236}">
                <a16:creationId xmlns:a16="http://schemas.microsoft.com/office/drawing/2014/main" id="{3A7E325B-19D4-D8EF-3D6C-3EB39FE7C30C}"/>
              </a:ext>
            </a:extLst>
          </p:cNvPr>
          <p:cNvSpPr txBox="1">
            <a:spLocks noChangeArrowheads="1"/>
          </p:cNvSpPr>
          <p:nvPr/>
        </p:nvSpPr>
        <p:spPr bwMode="auto">
          <a:xfrm>
            <a:off x="7011988" y="5022851"/>
            <a:ext cx="1676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Tx/>
              <a:buAutoNum type="arabicPeriod"/>
            </a:pPr>
            <a:r>
              <a:rPr lang="en-US" altLang="en-US" sz="1200">
                <a:latin typeface="+mn-lt"/>
              </a:rPr>
              <a:t>Name</a:t>
            </a:r>
          </a:p>
          <a:p>
            <a:pPr eaLnBrk="1" hangingPunct="1">
              <a:buFontTx/>
              <a:buAutoNum type="arabicPeriod"/>
            </a:pPr>
            <a:r>
              <a:rPr lang="en-US" altLang="en-US" sz="1200">
                <a:latin typeface="+mn-lt"/>
              </a:rPr>
              <a:t>E-mail</a:t>
            </a:r>
          </a:p>
          <a:p>
            <a:pPr eaLnBrk="1" hangingPunct="1">
              <a:buFontTx/>
              <a:buAutoNum type="arabicPeriod"/>
            </a:pPr>
            <a:r>
              <a:rPr lang="en-US" altLang="en-US" sz="1200">
                <a:latin typeface="+mn-lt"/>
              </a:rPr>
              <a:t>Shipping Address</a:t>
            </a:r>
          </a:p>
        </p:txBody>
      </p:sp>
      <p:cxnSp>
        <p:nvCxnSpPr>
          <p:cNvPr id="22" name="Straight Arrow Connector 21">
            <a:extLst>
              <a:ext uri="{FF2B5EF4-FFF2-40B4-BE49-F238E27FC236}">
                <a16:creationId xmlns:a16="http://schemas.microsoft.com/office/drawing/2014/main" id="{34BE63E8-5377-427E-E2B0-4DD385569227}"/>
              </a:ext>
            </a:extLst>
          </p:cNvPr>
          <p:cNvCxnSpPr>
            <a:cxnSpLocks noChangeShapeType="1"/>
          </p:cNvCxnSpPr>
          <p:nvPr/>
        </p:nvCxnSpPr>
        <p:spPr bwMode="auto">
          <a:xfrm flipV="1">
            <a:off x="3200400" y="2667000"/>
            <a:ext cx="2063750" cy="49530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3" name="Straight Arrow Connector 22">
            <a:extLst>
              <a:ext uri="{FF2B5EF4-FFF2-40B4-BE49-F238E27FC236}">
                <a16:creationId xmlns:a16="http://schemas.microsoft.com/office/drawing/2014/main" id="{B5BA1B93-9DB6-9E22-08C3-858E60D7803F}"/>
              </a:ext>
            </a:extLst>
          </p:cNvPr>
          <p:cNvCxnSpPr>
            <a:cxnSpLocks noChangeShapeType="1"/>
          </p:cNvCxnSpPr>
          <p:nvPr/>
        </p:nvCxnSpPr>
        <p:spPr bwMode="auto">
          <a:xfrm>
            <a:off x="5840414" y="2617788"/>
            <a:ext cx="2465387" cy="544512"/>
          </a:xfrm>
          <a:prstGeom prst="straightConnector1">
            <a:avLst/>
          </a:prstGeom>
          <a:noFill/>
          <a:ln w="25400">
            <a:solidFill>
              <a:schemeClr val="accent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Straight Arrow Connector 24">
            <a:extLst>
              <a:ext uri="{FF2B5EF4-FFF2-40B4-BE49-F238E27FC236}">
                <a16:creationId xmlns:a16="http://schemas.microsoft.com/office/drawing/2014/main" id="{1A5E3A65-D6C2-77C0-2F9D-185E17C69B24}"/>
              </a:ext>
            </a:extLst>
          </p:cNvPr>
          <p:cNvCxnSpPr>
            <a:cxnSpLocks noChangeShapeType="1"/>
          </p:cNvCxnSpPr>
          <p:nvPr/>
        </p:nvCxnSpPr>
        <p:spPr bwMode="auto">
          <a:xfrm>
            <a:off x="5843588" y="2667000"/>
            <a:ext cx="2005012" cy="1855788"/>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4" name="Straight Arrow Connector 43">
            <a:extLst>
              <a:ext uri="{FF2B5EF4-FFF2-40B4-BE49-F238E27FC236}">
                <a16:creationId xmlns:a16="http://schemas.microsoft.com/office/drawing/2014/main" id="{AF29F9FD-12BC-1622-9250-79F95F995FB0}"/>
              </a:ext>
            </a:extLst>
          </p:cNvPr>
          <p:cNvCxnSpPr>
            <a:cxnSpLocks noChangeShapeType="1"/>
          </p:cNvCxnSpPr>
          <p:nvPr/>
        </p:nvCxnSpPr>
        <p:spPr bwMode="auto">
          <a:xfrm rot="10800000" flipV="1">
            <a:off x="6172201" y="4619626"/>
            <a:ext cx="1287463" cy="804863"/>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54" name="Picture 53" descr="box.jpg">
            <a:extLst>
              <a:ext uri="{FF2B5EF4-FFF2-40B4-BE49-F238E27FC236}">
                <a16:creationId xmlns:a16="http://schemas.microsoft.com/office/drawing/2014/main" id="{2CDAEA7E-3574-ACF2-5E95-7607AFD6A71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387726" y="3440114"/>
            <a:ext cx="56832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2" name="Straight Arrow Connector 31">
            <a:extLst>
              <a:ext uri="{FF2B5EF4-FFF2-40B4-BE49-F238E27FC236}">
                <a16:creationId xmlns:a16="http://schemas.microsoft.com/office/drawing/2014/main" id="{AACE0CEE-A48F-00F9-45D2-1882D79F6E65}"/>
              </a:ext>
            </a:extLst>
          </p:cNvPr>
          <p:cNvCxnSpPr>
            <a:cxnSpLocks noChangeShapeType="1"/>
          </p:cNvCxnSpPr>
          <p:nvPr/>
        </p:nvCxnSpPr>
        <p:spPr bwMode="auto">
          <a:xfrm rot="10800000">
            <a:off x="3581401" y="3657601"/>
            <a:ext cx="2259013" cy="1871663"/>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a:extLst>
              <a:ext uri="{FF2B5EF4-FFF2-40B4-BE49-F238E27FC236}">
                <a16:creationId xmlns:a16="http://schemas.microsoft.com/office/drawing/2014/main" id="{AEFBFC79-AC62-117B-F697-242A8754516B}"/>
              </a:ext>
            </a:extLst>
          </p:cNvPr>
          <p:cNvSpPr>
            <a:spLocks/>
          </p:cNvSpPr>
          <p:nvPr/>
        </p:nvSpPr>
        <p:spPr bwMode="auto">
          <a:xfrm>
            <a:off x="1981200" y="1417638"/>
            <a:ext cx="8077200" cy="5440362"/>
          </a:xfrm>
          <a:custGeom>
            <a:avLst/>
            <a:gdLst>
              <a:gd name="T0" fmla="*/ 164060833 w 43200"/>
              <a:gd name="T1" fmla="*/ 415152765 h 43200"/>
              <a:gd name="T2" fmla="*/ 75510602 w 43200"/>
              <a:gd name="T3" fmla="*/ 402512865 h 43200"/>
              <a:gd name="T4" fmla="*/ 242193346 w 43200"/>
              <a:gd name="T5" fmla="*/ 553478880 h 43200"/>
              <a:gd name="T6" fmla="*/ 203459059 w 43200"/>
              <a:gd name="T7" fmla="*/ 559521334 h 43200"/>
              <a:gd name="T8" fmla="*/ 576047955 w 43200"/>
              <a:gd name="T9" fmla="*/ 619945873 h 43200"/>
              <a:gd name="T10" fmla="*/ 552695685 w 43200"/>
              <a:gd name="T11" fmla="*/ 592350393 h 43200"/>
              <a:gd name="T12" fmla="*/ 1007751858 w 43200"/>
              <a:gd name="T13" fmla="*/ 551131717 h 43200"/>
              <a:gd name="T14" fmla="*/ 998418018 w 43200"/>
              <a:gd name="T15" fmla="*/ 581407457 h 43200"/>
              <a:gd name="T16" fmla="*/ 1193102470 w 43200"/>
              <a:gd name="T17" fmla="*/ 364037793 h 43200"/>
              <a:gd name="T18" fmla="*/ 1306752975 w 43200"/>
              <a:gd name="T19" fmla="*/ 477210798 h 43200"/>
              <a:gd name="T20" fmla="*/ 1461200070 w 43200"/>
              <a:gd name="T21" fmla="*/ 243505944 h 43200"/>
              <a:gd name="T22" fmla="*/ 1410579958 w 43200"/>
              <a:gd name="T23" fmla="*/ 285945930 h 43200"/>
              <a:gd name="T24" fmla="*/ 1339753759 w 43200"/>
              <a:gd name="T25" fmla="*/ 86053430 h 43200"/>
              <a:gd name="T26" fmla="*/ 1342410634 w 43200"/>
              <a:gd name="T27" fmla="*/ 106099778 h 43200"/>
              <a:gd name="T28" fmla="*/ 1016526464 w 43200"/>
              <a:gd name="T29" fmla="*/ 62676496 h 43200"/>
              <a:gd name="T30" fmla="*/ 1042465869 w 43200"/>
              <a:gd name="T31" fmla="*/ 37111077 h 43200"/>
              <a:gd name="T32" fmla="*/ 774018631 w 43200"/>
              <a:gd name="T33" fmla="*/ 74856611 h 43200"/>
              <a:gd name="T34" fmla="*/ 786568767 w 43200"/>
              <a:gd name="T35" fmla="*/ 52811936 h 43200"/>
              <a:gd name="T36" fmla="*/ 489420546 w 43200"/>
              <a:gd name="T37" fmla="*/ 82342272 h 43200"/>
              <a:gd name="T38" fmla="*/ 534866762 w 43200"/>
              <a:gd name="T39" fmla="*/ 103720753 h 43200"/>
              <a:gd name="T40" fmla="*/ 144274124 w 43200"/>
              <a:gd name="T41" fmla="*/ 250404877 h 43200"/>
              <a:gd name="T42" fmla="*/ 136338649 w 43200"/>
              <a:gd name="T43" fmla="*/ 227900290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blurRad="40000" dist="23000" dir="5400000" rotWithShape="0">
              <a:srgbClr val="808080">
                <a:alpha val="34998"/>
              </a:srgbClr>
            </a:outerShdw>
          </a:effectLst>
        </p:spPr>
        <p:txBody>
          <a:bodyPr anchor="ctr"/>
          <a:lstStyle/>
          <a:p>
            <a:pPr>
              <a:defRPr/>
            </a:pPr>
            <a:endParaRPr lang="en-US">
              <a:latin typeface="Arial" charset="0"/>
              <a:ea typeface="Arial" charset="0"/>
              <a:cs typeface="Arial" charset="0"/>
            </a:endParaRPr>
          </a:p>
        </p:txBody>
      </p:sp>
      <p:sp>
        <p:nvSpPr>
          <p:cNvPr id="10" name="Cloud 9">
            <a:extLst>
              <a:ext uri="{FF2B5EF4-FFF2-40B4-BE49-F238E27FC236}">
                <a16:creationId xmlns:a16="http://schemas.microsoft.com/office/drawing/2014/main" id="{E192F356-E6ED-85EA-867B-BDF1D3E8D967}"/>
              </a:ext>
            </a:extLst>
          </p:cNvPr>
          <p:cNvSpPr>
            <a:spLocks/>
          </p:cNvSpPr>
          <p:nvPr/>
        </p:nvSpPr>
        <p:spPr bwMode="auto">
          <a:xfrm>
            <a:off x="2628900" y="2909888"/>
            <a:ext cx="1028700" cy="995362"/>
          </a:xfrm>
          <a:custGeom>
            <a:avLst/>
            <a:gdLst>
              <a:gd name="T0" fmla="*/ 2661095 w 43200"/>
              <a:gd name="T1" fmla="*/ 13896797 h 43200"/>
              <a:gd name="T2" fmla="*/ 1224796 w 43200"/>
              <a:gd name="T3" fmla="*/ 13473676 h 43200"/>
              <a:gd name="T4" fmla="*/ 3928420 w 43200"/>
              <a:gd name="T5" fmla="*/ 18527097 h 43200"/>
              <a:gd name="T6" fmla="*/ 3300151 w 43200"/>
              <a:gd name="T7" fmla="*/ 18729372 h 43200"/>
              <a:gd name="T8" fmla="*/ 9343596 w 43200"/>
              <a:gd name="T9" fmla="*/ 20752007 h 43200"/>
              <a:gd name="T10" fmla="*/ 8964835 w 43200"/>
              <a:gd name="T11" fmla="*/ 19828279 h 43200"/>
              <a:gd name="T12" fmla="*/ 16345924 w 43200"/>
              <a:gd name="T13" fmla="*/ 18448528 h 43200"/>
              <a:gd name="T14" fmla="*/ 16194524 w 43200"/>
              <a:gd name="T15" fmla="*/ 19461977 h 43200"/>
              <a:gd name="T16" fmla="*/ 19352347 w 43200"/>
              <a:gd name="T17" fmla="*/ 12185765 h 43200"/>
              <a:gd name="T18" fmla="*/ 21195768 w 43200"/>
              <a:gd name="T19" fmla="*/ 15974109 h 43200"/>
              <a:gd name="T20" fmla="*/ 23700938 w 43200"/>
              <a:gd name="T21" fmla="*/ 8151093 h 43200"/>
              <a:gd name="T22" fmla="*/ 22879860 w 43200"/>
              <a:gd name="T23" fmla="*/ 9571719 h 43200"/>
              <a:gd name="T24" fmla="*/ 21731049 w 43200"/>
              <a:gd name="T25" fmla="*/ 2880536 h 43200"/>
              <a:gd name="T26" fmla="*/ 21774150 w 43200"/>
              <a:gd name="T27" fmla="*/ 3551576 h 43200"/>
              <a:gd name="T28" fmla="*/ 16488251 w 43200"/>
              <a:gd name="T29" fmla="*/ 2098025 h 43200"/>
              <a:gd name="T30" fmla="*/ 16908994 w 43200"/>
              <a:gd name="T31" fmla="*/ 1242244 h 43200"/>
              <a:gd name="T32" fmla="*/ 12554736 w 43200"/>
              <a:gd name="T33" fmla="*/ 2505755 h 43200"/>
              <a:gd name="T34" fmla="*/ 12758285 w 43200"/>
              <a:gd name="T35" fmla="*/ 1767827 h 43200"/>
              <a:gd name="T36" fmla="*/ 7938492 w 43200"/>
              <a:gd name="T37" fmla="*/ 2756323 h 43200"/>
              <a:gd name="T38" fmla="*/ 8675632 w 43200"/>
              <a:gd name="T39" fmla="*/ 3471947 h 43200"/>
              <a:gd name="T40" fmla="*/ 2340150 w 43200"/>
              <a:gd name="T41" fmla="*/ 8382031 h 43200"/>
              <a:gd name="T42" fmla="*/ 2211443 w 43200"/>
              <a:gd name="T43" fmla="*/ 7628712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blurRad="40000" dist="23000" dir="5400000" rotWithShape="0">
              <a:srgbClr val="808080">
                <a:alpha val="34998"/>
              </a:srgbClr>
            </a:outerShdw>
          </a:effectLst>
        </p:spPr>
        <p:txBody>
          <a:bodyPr anchor="ctr"/>
          <a:lstStyle/>
          <a:p>
            <a:pPr>
              <a:defRPr/>
            </a:pPr>
            <a:endParaRPr lang="en-US">
              <a:ea typeface="Arial" charset="0"/>
              <a:cs typeface="Arial" charset="0"/>
            </a:endParaRPr>
          </a:p>
        </p:txBody>
      </p:sp>
      <p:sp>
        <p:nvSpPr>
          <p:cNvPr id="2" name="Title 1">
            <a:extLst>
              <a:ext uri="{FF2B5EF4-FFF2-40B4-BE49-F238E27FC236}">
                <a16:creationId xmlns:a16="http://schemas.microsoft.com/office/drawing/2014/main" id="{852A4D9D-13E6-0BC8-295E-DEB9E16D2450}"/>
              </a:ext>
            </a:extLst>
          </p:cNvPr>
          <p:cNvSpPr>
            <a:spLocks noGrp="1"/>
          </p:cNvSpPr>
          <p:nvPr>
            <p:ph type="title"/>
          </p:nvPr>
        </p:nvSpPr>
        <p:spPr/>
        <p:txBody>
          <a:bodyPr>
            <a:normAutofit fontScale="90000"/>
          </a:bodyPr>
          <a:lstStyle/>
          <a:p>
            <a:r>
              <a:rPr lang="en-US" altLang="en-US" dirty="0">
                <a:solidFill>
                  <a:schemeClr val="tx1"/>
                </a:solidFill>
                <a:ea typeface="ＭＳ Ｐゴシック" panose="020B0600070205080204" pitchFamily="34" charset="-128"/>
              </a:rPr>
              <a:t>Minimize Loss of Control: IDM </a:t>
            </a:r>
            <a:br>
              <a:rPr lang="en-US" altLang="en-US" dirty="0">
                <a:solidFill>
                  <a:schemeClr val="tx1"/>
                </a:solidFill>
                <a:ea typeface="ＭＳ Ｐゴシック" panose="020B0600070205080204" pitchFamily="34" charset="-128"/>
              </a:rPr>
            </a:br>
            <a:r>
              <a:rPr lang="en-US" altLang="en-US" dirty="0">
                <a:solidFill>
                  <a:schemeClr val="tx1"/>
                </a:solidFill>
                <a:ea typeface="ＭＳ Ｐゴシック" panose="020B0600070205080204" pitchFamily="34" charset="-128"/>
              </a:rPr>
              <a:t>Identity in the Cloud</a:t>
            </a:r>
          </a:p>
        </p:txBody>
      </p:sp>
      <p:pic>
        <p:nvPicPr>
          <p:cNvPr id="107525" name="Picture 3" descr="user-icon.jpg">
            <a:extLst>
              <a:ext uri="{FF2B5EF4-FFF2-40B4-BE49-F238E27FC236}">
                <a16:creationId xmlns:a16="http://schemas.microsoft.com/office/drawing/2014/main" id="{4A3F9816-1D53-2CA8-3A07-9657B44C701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17825" y="3162300"/>
            <a:ext cx="617538"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6" name="Picture 4" descr="ebay-logo.jpg">
            <a:extLst>
              <a:ext uri="{FF2B5EF4-FFF2-40B4-BE49-F238E27FC236}">
                <a16:creationId xmlns:a16="http://schemas.microsoft.com/office/drawing/2014/main" id="{95BC09B3-4507-48B7-C494-3A221455967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40350" y="2409825"/>
            <a:ext cx="579438"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7" name="Picture 5" descr="american-express-logo.jpeg">
            <a:extLst>
              <a:ext uri="{FF2B5EF4-FFF2-40B4-BE49-F238E27FC236}">
                <a16:creationId xmlns:a16="http://schemas.microsoft.com/office/drawing/2014/main" id="{69B61CDB-4EC0-513D-0076-3C26973966D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82001" y="2874963"/>
            <a:ext cx="531813"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8" name="Picture 6" descr="fedex.gif">
            <a:extLst>
              <a:ext uri="{FF2B5EF4-FFF2-40B4-BE49-F238E27FC236}">
                <a16:creationId xmlns:a16="http://schemas.microsoft.com/office/drawing/2014/main" id="{BD267FEA-82D1-1983-8EBE-0C5A5986A7A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16613" y="5529263"/>
            <a:ext cx="5461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9" name="Picture 7" descr="power-seller-logo.gif">
            <a:extLst>
              <a:ext uri="{FF2B5EF4-FFF2-40B4-BE49-F238E27FC236}">
                <a16:creationId xmlns:a16="http://schemas.microsoft.com/office/drawing/2014/main" id="{75530EFC-4A76-1B06-A1AC-21D0362C5C3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45388" y="4522788"/>
            <a:ext cx="836612"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30" name="TextBox 10">
            <a:extLst>
              <a:ext uri="{FF2B5EF4-FFF2-40B4-BE49-F238E27FC236}">
                <a16:creationId xmlns:a16="http://schemas.microsoft.com/office/drawing/2014/main" id="{3C23CF42-6F05-5215-E951-3DE3E838B8D4}"/>
              </a:ext>
            </a:extLst>
          </p:cNvPr>
          <p:cNvSpPr txBox="1">
            <a:spLocks noChangeArrowheads="1"/>
          </p:cNvSpPr>
          <p:nvPr/>
        </p:nvSpPr>
        <p:spPr bwMode="auto">
          <a:xfrm>
            <a:off x="2862263" y="2447926"/>
            <a:ext cx="1346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a:latin typeface="+mn-lt"/>
              </a:rPr>
              <a:t>User on Amazon Cloud</a:t>
            </a:r>
          </a:p>
        </p:txBody>
      </p:sp>
      <p:sp>
        <p:nvSpPr>
          <p:cNvPr id="107531" name="TextBox 11">
            <a:extLst>
              <a:ext uri="{FF2B5EF4-FFF2-40B4-BE49-F238E27FC236}">
                <a16:creationId xmlns:a16="http://schemas.microsoft.com/office/drawing/2014/main" id="{C16D54C5-2FF7-E874-F2FF-39C5B74CE66F}"/>
              </a:ext>
            </a:extLst>
          </p:cNvPr>
          <p:cNvSpPr txBox="1">
            <a:spLocks noChangeArrowheads="1"/>
          </p:cNvSpPr>
          <p:nvPr/>
        </p:nvSpPr>
        <p:spPr bwMode="auto">
          <a:xfrm>
            <a:off x="2628900" y="3905250"/>
            <a:ext cx="1676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Tx/>
              <a:buAutoNum type="arabicPeriod"/>
            </a:pPr>
            <a:r>
              <a:rPr lang="en-US" altLang="en-US" sz="1200">
                <a:latin typeface="+mn-lt"/>
              </a:rPr>
              <a:t>Name</a:t>
            </a:r>
          </a:p>
          <a:p>
            <a:pPr eaLnBrk="1" hangingPunct="1">
              <a:buFontTx/>
              <a:buAutoNum type="arabicPeriod"/>
            </a:pPr>
            <a:r>
              <a:rPr lang="en-US" altLang="en-US" sz="1200">
                <a:latin typeface="+mn-lt"/>
              </a:rPr>
              <a:t>E-mail</a:t>
            </a:r>
          </a:p>
          <a:p>
            <a:pPr eaLnBrk="1" hangingPunct="1">
              <a:buFontTx/>
              <a:buAutoNum type="arabicPeriod"/>
            </a:pPr>
            <a:r>
              <a:rPr lang="en-US" altLang="en-US" sz="1200">
                <a:latin typeface="+mn-lt"/>
              </a:rPr>
              <a:t>Password</a:t>
            </a:r>
          </a:p>
          <a:p>
            <a:pPr eaLnBrk="1" hangingPunct="1">
              <a:buFontTx/>
              <a:buAutoNum type="arabicPeriod"/>
            </a:pPr>
            <a:r>
              <a:rPr lang="en-US" altLang="en-US" sz="1200">
                <a:latin typeface="+mn-lt"/>
              </a:rPr>
              <a:t>Billing Address</a:t>
            </a:r>
          </a:p>
          <a:p>
            <a:pPr eaLnBrk="1" hangingPunct="1">
              <a:buFontTx/>
              <a:buAutoNum type="arabicPeriod"/>
            </a:pPr>
            <a:r>
              <a:rPr lang="en-US" altLang="en-US" sz="1200">
                <a:latin typeface="+mn-lt"/>
              </a:rPr>
              <a:t>Shipping Address</a:t>
            </a:r>
          </a:p>
          <a:p>
            <a:pPr eaLnBrk="1" hangingPunct="1">
              <a:buFontTx/>
              <a:buAutoNum type="arabicPeriod"/>
            </a:pPr>
            <a:r>
              <a:rPr lang="en-US" altLang="en-US" sz="1200">
                <a:latin typeface="+mn-lt"/>
              </a:rPr>
              <a:t>Credit Card</a:t>
            </a:r>
          </a:p>
        </p:txBody>
      </p:sp>
      <p:sp>
        <p:nvSpPr>
          <p:cNvPr id="13" name="TextBox 12">
            <a:extLst>
              <a:ext uri="{FF2B5EF4-FFF2-40B4-BE49-F238E27FC236}">
                <a16:creationId xmlns:a16="http://schemas.microsoft.com/office/drawing/2014/main" id="{C47A6D3E-F0D4-1BDC-0BB4-39DFE9CDF86E}"/>
              </a:ext>
            </a:extLst>
          </p:cNvPr>
          <p:cNvSpPr txBox="1"/>
          <p:nvPr/>
        </p:nvSpPr>
        <p:spPr>
          <a:xfrm>
            <a:off x="5318794" y="5852423"/>
            <a:ext cx="1676400" cy="646331"/>
          </a:xfrm>
          <a:prstGeom prst="rect">
            <a:avLst/>
          </a:prstGeom>
          <a:noFill/>
        </p:spPr>
        <p:txBody>
          <a:bodyPr>
            <a:spAutoFit/>
          </a:bodyPr>
          <a:lstStyle/>
          <a:p>
            <a:pPr marL="228600" indent="-228600">
              <a:buFontTx/>
              <a:buAutoNum type="arabicPeriod"/>
              <a:defRPr/>
            </a:pPr>
            <a:r>
              <a:rPr lang="en-US" sz="1200" dirty="0"/>
              <a:t>Name</a:t>
            </a:r>
          </a:p>
          <a:p>
            <a:pPr marL="228600" indent="-228600">
              <a:buFontTx/>
              <a:buAutoNum type="arabicPeriod"/>
              <a:defRPr/>
            </a:pPr>
            <a:r>
              <a:rPr lang="en-US" sz="1200" strike="sngStrike" dirty="0"/>
              <a:t>E-mail</a:t>
            </a:r>
          </a:p>
          <a:p>
            <a:pPr marL="228600" indent="-228600">
              <a:buFontTx/>
              <a:buAutoNum type="arabicPeriod"/>
              <a:defRPr/>
            </a:pPr>
            <a:r>
              <a:rPr lang="en-US" sz="1200" dirty="0"/>
              <a:t>Shipping Address</a:t>
            </a:r>
          </a:p>
        </p:txBody>
      </p:sp>
      <p:sp>
        <p:nvSpPr>
          <p:cNvPr id="107533" name="TextBox 13">
            <a:extLst>
              <a:ext uri="{FF2B5EF4-FFF2-40B4-BE49-F238E27FC236}">
                <a16:creationId xmlns:a16="http://schemas.microsoft.com/office/drawing/2014/main" id="{9A89EE4B-6993-8A3E-48DC-34DAF8D91623}"/>
              </a:ext>
            </a:extLst>
          </p:cNvPr>
          <p:cNvSpPr txBox="1">
            <a:spLocks noChangeArrowheads="1"/>
          </p:cNvSpPr>
          <p:nvPr/>
        </p:nvSpPr>
        <p:spPr bwMode="auto">
          <a:xfrm>
            <a:off x="8075613" y="3406776"/>
            <a:ext cx="1676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Tx/>
              <a:buAutoNum type="arabicPeriod"/>
            </a:pPr>
            <a:r>
              <a:rPr lang="en-US" altLang="en-US" sz="1200">
                <a:latin typeface="+mn-lt"/>
              </a:rPr>
              <a:t>Name</a:t>
            </a:r>
          </a:p>
          <a:p>
            <a:pPr eaLnBrk="1" hangingPunct="1">
              <a:buFontTx/>
              <a:buAutoNum type="arabicPeriod"/>
            </a:pPr>
            <a:r>
              <a:rPr lang="en-US" altLang="en-US" sz="1200">
                <a:latin typeface="+mn-lt"/>
              </a:rPr>
              <a:t>Billing Address</a:t>
            </a:r>
          </a:p>
          <a:p>
            <a:pPr eaLnBrk="1" hangingPunct="1">
              <a:buFontTx/>
              <a:buAutoNum type="arabicPeriod"/>
            </a:pPr>
            <a:r>
              <a:rPr lang="en-US" altLang="en-US" sz="1200">
                <a:latin typeface="+mn-lt"/>
              </a:rPr>
              <a:t>Credit Card</a:t>
            </a:r>
          </a:p>
        </p:txBody>
      </p:sp>
      <p:sp>
        <p:nvSpPr>
          <p:cNvPr id="15" name="TextBox 14">
            <a:extLst>
              <a:ext uri="{FF2B5EF4-FFF2-40B4-BE49-F238E27FC236}">
                <a16:creationId xmlns:a16="http://schemas.microsoft.com/office/drawing/2014/main" id="{1052C863-8A62-E553-4260-9B14F3341D35}"/>
              </a:ext>
            </a:extLst>
          </p:cNvPr>
          <p:cNvSpPr txBox="1"/>
          <p:nvPr/>
        </p:nvSpPr>
        <p:spPr>
          <a:xfrm>
            <a:off x="5081763" y="2810182"/>
            <a:ext cx="1676400" cy="1200329"/>
          </a:xfrm>
          <a:prstGeom prst="rect">
            <a:avLst/>
          </a:prstGeom>
          <a:noFill/>
        </p:spPr>
        <p:txBody>
          <a:bodyPr>
            <a:spAutoFit/>
          </a:bodyPr>
          <a:lstStyle/>
          <a:p>
            <a:pPr marL="228600" indent="-228600">
              <a:buFontTx/>
              <a:buAutoNum type="arabicPeriod"/>
              <a:defRPr/>
            </a:pPr>
            <a:r>
              <a:rPr lang="en-US" sz="1200" strike="sngStrike" dirty="0"/>
              <a:t>Name</a:t>
            </a:r>
          </a:p>
          <a:p>
            <a:pPr marL="228600" indent="-228600">
              <a:buFontTx/>
              <a:buAutoNum type="arabicPeriod"/>
              <a:defRPr/>
            </a:pPr>
            <a:r>
              <a:rPr lang="en-US" sz="1200" dirty="0"/>
              <a:t>E-mail</a:t>
            </a:r>
          </a:p>
          <a:p>
            <a:pPr marL="228600" indent="-228600">
              <a:buFontTx/>
              <a:buAutoNum type="arabicPeriod"/>
              <a:defRPr/>
            </a:pPr>
            <a:r>
              <a:rPr lang="en-US" sz="1200" dirty="0"/>
              <a:t>Password</a:t>
            </a:r>
          </a:p>
          <a:p>
            <a:pPr marL="228600" indent="-228600">
              <a:buFontTx/>
              <a:buAutoNum type="arabicPeriod"/>
              <a:defRPr/>
            </a:pPr>
            <a:r>
              <a:rPr lang="en-US" sz="1200" strike="sngStrike" dirty="0"/>
              <a:t>Billing Address</a:t>
            </a:r>
          </a:p>
          <a:p>
            <a:pPr marL="228600" indent="-228600">
              <a:buFontTx/>
              <a:buAutoNum type="arabicPeriod"/>
              <a:defRPr/>
            </a:pPr>
            <a:r>
              <a:rPr lang="en-US" sz="1200" strike="sngStrike" dirty="0"/>
              <a:t>Shipping Address</a:t>
            </a:r>
          </a:p>
          <a:p>
            <a:pPr marL="228600" indent="-228600">
              <a:buFontTx/>
              <a:buAutoNum type="arabicPeriod"/>
              <a:defRPr/>
            </a:pPr>
            <a:r>
              <a:rPr lang="en-US" sz="1200" strike="sngStrike" dirty="0"/>
              <a:t>Credit Card</a:t>
            </a:r>
          </a:p>
        </p:txBody>
      </p:sp>
      <p:sp>
        <p:nvSpPr>
          <p:cNvPr id="16" name="TextBox 15">
            <a:extLst>
              <a:ext uri="{FF2B5EF4-FFF2-40B4-BE49-F238E27FC236}">
                <a16:creationId xmlns:a16="http://schemas.microsoft.com/office/drawing/2014/main" id="{E7BE25F6-1586-D429-881D-BF73FC6765D3}"/>
              </a:ext>
            </a:extLst>
          </p:cNvPr>
          <p:cNvSpPr txBox="1"/>
          <p:nvPr/>
        </p:nvSpPr>
        <p:spPr>
          <a:xfrm>
            <a:off x="7088188" y="5022642"/>
            <a:ext cx="1676400" cy="646331"/>
          </a:xfrm>
          <a:prstGeom prst="rect">
            <a:avLst/>
          </a:prstGeom>
          <a:noFill/>
        </p:spPr>
        <p:txBody>
          <a:bodyPr>
            <a:spAutoFit/>
          </a:bodyPr>
          <a:lstStyle/>
          <a:p>
            <a:pPr marL="228600" indent="-228600">
              <a:buFontTx/>
              <a:buAutoNum type="arabicPeriod"/>
              <a:defRPr/>
            </a:pPr>
            <a:r>
              <a:rPr lang="en-US" sz="1200" strike="sngStrike" dirty="0"/>
              <a:t>Name</a:t>
            </a:r>
          </a:p>
          <a:p>
            <a:pPr marL="228600" indent="-228600">
              <a:buFontTx/>
              <a:buAutoNum type="arabicPeriod"/>
              <a:defRPr/>
            </a:pPr>
            <a:r>
              <a:rPr lang="en-US" sz="1200" dirty="0"/>
              <a:t>E-mail</a:t>
            </a:r>
          </a:p>
          <a:p>
            <a:pPr marL="228600" indent="-228600">
              <a:buFontTx/>
              <a:buAutoNum type="arabicPeriod"/>
              <a:defRPr/>
            </a:pPr>
            <a:r>
              <a:rPr lang="en-US" sz="1200" strike="sngStrike" dirty="0"/>
              <a:t>Shipping Address</a:t>
            </a:r>
          </a:p>
        </p:txBody>
      </p:sp>
      <p:cxnSp>
        <p:nvCxnSpPr>
          <p:cNvPr id="22" name="Straight Arrow Connector 21">
            <a:extLst>
              <a:ext uri="{FF2B5EF4-FFF2-40B4-BE49-F238E27FC236}">
                <a16:creationId xmlns:a16="http://schemas.microsoft.com/office/drawing/2014/main" id="{97468F21-515E-1DE1-8AF3-EA19D0BF860E}"/>
              </a:ext>
            </a:extLst>
          </p:cNvPr>
          <p:cNvCxnSpPr>
            <a:cxnSpLocks noChangeShapeType="1"/>
          </p:cNvCxnSpPr>
          <p:nvPr/>
        </p:nvCxnSpPr>
        <p:spPr bwMode="auto">
          <a:xfrm flipV="1">
            <a:off x="3276600" y="2667000"/>
            <a:ext cx="2063750" cy="49530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3" name="Straight Arrow Connector 22">
            <a:extLst>
              <a:ext uri="{FF2B5EF4-FFF2-40B4-BE49-F238E27FC236}">
                <a16:creationId xmlns:a16="http://schemas.microsoft.com/office/drawing/2014/main" id="{D6940191-6846-B040-E367-F147902AE61D}"/>
              </a:ext>
            </a:extLst>
          </p:cNvPr>
          <p:cNvCxnSpPr>
            <a:cxnSpLocks noChangeShapeType="1"/>
          </p:cNvCxnSpPr>
          <p:nvPr/>
        </p:nvCxnSpPr>
        <p:spPr bwMode="auto">
          <a:xfrm>
            <a:off x="5916614" y="2617788"/>
            <a:ext cx="2465387" cy="544512"/>
          </a:xfrm>
          <a:prstGeom prst="straightConnector1">
            <a:avLst/>
          </a:prstGeom>
          <a:noFill/>
          <a:ln w="25400">
            <a:solidFill>
              <a:schemeClr val="accent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Straight Arrow Connector 24">
            <a:extLst>
              <a:ext uri="{FF2B5EF4-FFF2-40B4-BE49-F238E27FC236}">
                <a16:creationId xmlns:a16="http://schemas.microsoft.com/office/drawing/2014/main" id="{C26D2A19-7EFF-4A29-F236-35AD6D90DDBB}"/>
              </a:ext>
            </a:extLst>
          </p:cNvPr>
          <p:cNvCxnSpPr>
            <a:cxnSpLocks noChangeShapeType="1"/>
          </p:cNvCxnSpPr>
          <p:nvPr/>
        </p:nvCxnSpPr>
        <p:spPr bwMode="auto">
          <a:xfrm>
            <a:off x="5919788" y="2667000"/>
            <a:ext cx="2005012" cy="1855788"/>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4" name="Straight Arrow Connector 43">
            <a:extLst>
              <a:ext uri="{FF2B5EF4-FFF2-40B4-BE49-F238E27FC236}">
                <a16:creationId xmlns:a16="http://schemas.microsoft.com/office/drawing/2014/main" id="{A15C1B5B-BDD0-5716-B3F2-5B45947A5F26}"/>
              </a:ext>
            </a:extLst>
          </p:cNvPr>
          <p:cNvCxnSpPr>
            <a:cxnSpLocks noChangeShapeType="1"/>
          </p:cNvCxnSpPr>
          <p:nvPr/>
        </p:nvCxnSpPr>
        <p:spPr bwMode="auto">
          <a:xfrm rot="10800000" flipV="1">
            <a:off x="6248401" y="4619626"/>
            <a:ext cx="1287463" cy="804863"/>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107540" name="Picture 53" descr="box.jpg">
            <a:extLst>
              <a:ext uri="{FF2B5EF4-FFF2-40B4-BE49-F238E27FC236}">
                <a16:creationId xmlns:a16="http://schemas.microsoft.com/office/drawing/2014/main" id="{E2F7C348-91EE-B55C-E630-112A143DCF75}"/>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463926" y="3440114"/>
            <a:ext cx="56832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2" name="Straight Arrow Connector 31">
            <a:extLst>
              <a:ext uri="{FF2B5EF4-FFF2-40B4-BE49-F238E27FC236}">
                <a16:creationId xmlns:a16="http://schemas.microsoft.com/office/drawing/2014/main" id="{FF4A4B49-A4D7-4F87-FDCD-DA299613E30F}"/>
              </a:ext>
            </a:extLst>
          </p:cNvPr>
          <p:cNvCxnSpPr>
            <a:cxnSpLocks noChangeShapeType="1"/>
          </p:cNvCxnSpPr>
          <p:nvPr/>
        </p:nvCxnSpPr>
        <p:spPr bwMode="auto">
          <a:xfrm rot="10800000">
            <a:off x="3657601" y="3657601"/>
            <a:ext cx="2259013" cy="1871663"/>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2857C-F6D0-8255-4B90-C32678160DC0}"/>
              </a:ext>
            </a:extLst>
          </p:cNvPr>
          <p:cNvSpPr>
            <a:spLocks noGrp="1"/>
          </p:cNvSpPr>
          <p:nvPr>
            <p:ph type="title"/>
          </p:nvPr>
        </p:nvSpPr>
        <p:spPr/>
        <p:txBody>
          <a:bodyPr>
            <a:normAutofit fontScale="90000"/>
          </a:bodyPr>
          <a:lstStyle/>
          <a:p>
            <a:r>
              <a:rPr lang="en-US" altLang="en-US" dirty="0">
                <a:solidFill>
                  <a:schemeClr val="tx1"/>
                </a:solidFill>
                <a:ea typeface="ＭＳ Ｐゴシック" panose="020B0600070205080204" pitchFamily="34" charset="-128"/>
              </a:rPr>
              <a:t>Minimize Loss of Control: IDM </a:t>
            </a:r>
            <a:br>
              <a:rPr lang="en-US" altLang="en-US" dirty="0">
                <a:solidFill>
                  <a:schemeClr val="tx1"/>
                </a:solidFill>
                <a:ea typeface="ＭＳ Ｐゴシック" panose="020B0600070205080204" pitchFamily="34" charset="-128"/>
              </a:rPr>
            </a:br>
            <a:r>
              <a:rPr lang="en-US" altLang="en-US" dirty="0">
                <a:solidFill>
                  <a:schemeClr val="tx1"/>
                </a:solidFill>
                <a:ea typeface="ＭＳ Ｐゴシック" panose="020B0600070205080204" pitchFamily="34" charset="-128"/>
              </a:rPr>
              <a:t>Present IDMs</a:t>
            </a:r>
          </a:p>
        </p:txBody>
      </p:sp>
      <p:sp>
        <p:nvSpPr>
          <p:cNvPr id="4" name="Content Placeholder 2">
            <a:extLst>
              <a:ext uri="{FF2B5EF4-FFF2-40B4-BE49-F238E27FC236}">
                <a16:creationId xmlns:a16="http://schemas.microsoft.com/office/drawing/2014/main" id="{CB572A01-365B-C1C9-E9D0-89AD44A737AB}"/>
              </a:ext>
            </a:extLst>
          </p:cNvPr>
          <p:cNvSpPr>
            <a:spLocks noGrp="1"/>
          </p:cNvSpPr>
          <p:nvPr>
            <p:ph idx="1"/>
          </p:nvPr>
        </p:nvSpPr>
        <p:spPr/>
        <p:txBody>
          <a:bodyPr>
            <a:noAutofit/>
          </a:bodyPr>
          <a:lstStyle/>
          <a:p>
            <a:pPr marL="609600" indent="-609600"/>
            <a:r>
              <a:rPr lang="en-US" altLang="en-US" sz="2000" dirty="0">
                <a:ea typeface="ＭＳ Ｐゴシック" panose="020B0600070205080204" pitchFamily="34" charset="-128"/>
              </a:rPr>
              <a:t>IDM in traditional application-centric IDM model</a:t>
            </a:r>
          </a:p>
          <a:p>
            <a:pPr marL="882650" lvl="1" indent="-609600"/>
            <a:r>
              <a:rPr lang="en-US" altLang="en-US" sz="2000" dirty="0">
                <a:ea typeface="ＭＳ Ｐゴシック" panose="020B0600070205080204" pitchFamily="34" charset="-128"/>
              </a:rPr>
              <a:t>Each application keeps track of identifying information of its users. </a:t>
            </a:r>
          </a:p>
          <a:p>
            <a:pPr marL="609600" indent="-609600"/>
            <a:r>
              <a:rPr lang="en-US" altLang="en-US" sz="2000" dirty="0">
                <a:ea typeface="ＭＳ Ｐゴシック" panose="020B0600070205080204" pitchFamily="34" charset="-128"/>
              </a:rPr>
              <a:t>Existing IDM Systems</a:t>
            </a:r>
          </a:p>
          <a:p>
            <a:pPr marL="882650" lvl="1" indent="-609600"/>
            <a:r>
              <a:rPr lang="en-US" altLang="en-US" sz="2000" dirty="0">
                <a:ea typeface="ＭＳ Ｐゴシック" panose="020B0600070205080204" pitchFamily="34" charset="-128"/>
              </a:rPr>
              <a:t>Microsoft Windows CardSpace [W. A. </a:t>
            </a:r>
            <a:r>
              <a:rPr lang="en-US" altLang="en-US" sz="2000" dirty="0" err="1">
                <a:ea typeface="ＭＳ Ｐゴシック" panose="020B0600070205080204" pitchFamily="34" charset="-128"/>
              </a:rPr>
              <a:t>Alrodhan</a:t>
            </a:r>
            <a:r>
              <a:rPr lang="en-US" altLang="en-US" sz="2000" dirty="0">
                <a:ea typeface="ＭＳ Ｐゴシック" panose="020B0600070205080204" pitchFamily="34" charset="-128"/>
              </a:rPr>
              <a:t>]</a:t>
            </a:r>
          </a:p>
          <a:p>
            <a:pPr marL="882650" lvl="1" indent="-609600"/>
            <a:r>
              <a:rPr lang="en-US" altLang="en-US" sz="2000" dirty="0">
                <a:ea typeface="ＭＳ Ｐゴシック" panose="020B0600070205080204" pitchFamily="34" charset="-128"/>
              </a:rPr>
              <a:t>OpenID [http://openid.net]</a:t>
            </a:r>
          </a:p>
          <a:p>
            <a:pPr marL="882650" lvl="1" indent="-609600"/>
            <a:r>
              <a:rPr lang="en-US" altLang="en-US" sz="2000" dirty="0">
                <a:ea typeface="ＭＳ Ｐゴシック" panose="020B0600070205080204" pitchFamily="34" charset="-128"/>
              </a:rPr>
              <a:t>PRIME [S. F. </a:t>
            </a:r>
            <a:r>
              <a:rPr lang="en-US" altLang="en-US" sz="2000" dirty="0" err="1">
                <a:ea typeface="ＭＳ Ｐゴシック" panose="020B0600070205080204" pitchFamily="34" charset="-128"/>
              </a:rPr>
              <a:t>Hubner</a:t>
            </a:r>
            <a:r>
              <a:rPr lang="en-US" altLang="en-US" sz="2000" dirty="0">
                <a:ea typeface="ＭＳ Ｐゴシック" panose="020B0600070205080204" pitchFamily="34" charset="-128"/>
              </a:rPr>
              <a:t>]</a:t>
            </a:r>
          </a:p>
          <a:p>
            <a:pPr marL="609600" indent="-609600">
              <a:lnSpc>
                <a:spcPct val="80000"/>
              </a:lnSpc>
              <a:buNone/>
            </a:pPr>
            <a:r>
              <a:rPr lang="en-US" altLang="en-US" sz="2000" dirty="0">
                <a:ea typeface="ＭＳ Ｐゴシック" panose="020B0600070205080204" pitchFamily="34" charset="-128"/>
              </a:rPr>
              <a:t>These systems </a:t>
            </a:r>
            <a:r>
              <a:rPr lang="en-US" altLang="en-US" sz="2000" dirty="0">
                <a:ea typeface="ＭＳ Ｐゴシック" panose="020B0600070205080204" pitchFamily="34" charset="-128"/>
                <a:cs typeface="Segoe UI" panose="020B0502040204020203" pitchFamily="34" charset="0"/>
              </a:rPr>
              <a:t>require a</a:t>
            </a:r>
            <a:r>
              <a:rPr lang="en-US" altLang="en-US" sz="2000" dirty="0">
                <a:effectLst>
                  <a:outerShdw blurRad="38100" dist="38100" dir="2700000" algn="tl">
                    <a:srgbClr val="C0C0C0"/>
                  </a:outerShdw>
                </a:effectLst>
                <a:ea typeface="ＭＳ Ｐゴシック" panose="020B0600070205080204" pitchFamily="34" charset="-128"/>
                <a:cs typeface="Segoe UI" panose="020B0502040204020203" pitchFamily="34" charset="0"/>
              </a:rPr>
              <a:t> </a:t>
            </a:r>
            <a:r>
              <a:rPr lang="en-US" altLang="en-US" sz="2000" b="1" dirty="0">
                <a:effectLst>
                  <a:outerShdw blurRad="38100" dist="38100" dir="2700000" algn="tl">
                    <a:srgbClr val="C0C0C0"/>
                  </a:outerShdw>
                </a:effectLst>
                <a:ea typeface="ＭＳ Ｐゴシック" panose="020B0600070205080204" pitchFamily="34" charset="-128"/>
              </a:rPr>
              <a:t>trusted third party </a:t>
            </a:r>
            <a:r>
              <a:rPr lang="en-US" altLang="en-US" sz="2000" dirty="0">
                <a:ea typeface="ＭＳ Ｐゴシック" panose="020B0600070205080204" pitchFamily="34" charset="-128"/>
              </a:rPr>
              <a:t>and</a:t>
            </a:r>
          </a:p>
          <a:p>
            <a:pPr marL="609600" indent="-609600">
              <a:lnSpc>
                <a:spcPct val="80000"/>
              </a:lnSpc>
              <a:buNone/>
            </a:pPr>
            <a:r>
              <a:rPr lang="en-US" altLang="en-US" sz="2000" dirty="0">
                <a:ea typeface="ＭＳ Ｐゴシック" panose="020B0600070205080204" pitchFamily="34" charset="-128"/>
              </a:rPr>
              <a:t>do not work on an </a:t>
            </a:r>
            <a:r>
              <a:rPr lang="en-US" altLang="en-US" sz="2000" b="1" dirty="0">
                <a:effectLst>
                  <a:outerShdw blurRad="38100" dist="38100" dir="2700000" algn="tl">
                    <a:srgbClr val="C0C0C0"/>
                  </a:outerShdw>
                </a:effectLst>
                <a:ea typeface="ＭＳ Ｐゴシック" panose="020B0600070205080204" pitchFamily="34" charset="-128"/>
              </a:rPr>
              <a:t>untrusted host</a:t>
            </a:r>
            <a:r>
              <a:rPr lang="en-US" altLang="en-US" sz="2000" dirty="0">
                <a:effectLst>
                  <a:outerShdw blurRad="38100" dist="38100" dir="2700000" algn="tl">
                    <a:srgbClr val="C0C0C0"/>
                  </a:outerShdw>
                </a:effectLst>
                <a:ea typeface="ＭＳ Ｐゴシック" panose="020B0600070205080204" pitchFamily="34" charset="-128"/>
              </a:rPr>
              <a:t>.</a:t>
            </a:r>
          </a:p>
          <a:p>
            <a:pPr marL="609600" indent="-609600">
              <a:lnSpc>
                <a:spcPct val="80000"/>
              </a:lnSpc>
              <a:buNone/>
            </a:pPr>
            <a:r>
              <a:rPr lang="en-US" altLang="en-US" sz="2000" dirty="0">
                <a:ea typeface="ＭＳ Ｐゴシック" panose="020B0600070205080204" pitchFamily="34" charset="-128"/>
              </a:rPr>
              <a:t>If Trusted Third Party is compromised, all the identifying information of the users is also compromised </a:t>
            </a:r>
            <a:endParaRPr lang="en-US" altLang="en-US" sz="2000" dirty="0">
              <a:effectLst>
                <a:outerShdw blurRad="38100" dist="38100" dir="2700000" algn="tl">
                  <a:srgbClr val="C0C0C0"/>
                </a:outerShdw>
              </a:effectLst>
              <a:ea typeface="ＭＳ Ｐゴシック" panose="020B0600070205080204" pitchFamily="34" charset="-128"/>
            </a:endParaRPr>
          </a:p>
          <a:p>
            <a:pPr marL="609600" indent="-609600"/>
            <a:endParaRPr lang="en-US" altLang="en-US" sz="2000" dirty="0">
              <a:ea typeface="ＭＳ Ｐゴシック" panose="020B0600070205080204" pitchFamily="34" charset="-128"/>
            </a:endParaRPr>
          </a:p>
          <a:p>
            <a:pPr marL="609600" indent="-609600"/>
            <a:endParaRPr lang="en-US" altLang="en-US" sz="2000" dirty="0">
              <a:solidFill>
                <a:srgbClr val="1E1C11"/>
              </a:solidFill>
              <a:ea typeface="ＭＳ Ｐゴシック" panose="020B0600070205080204" pitchFamily="34" charset="-128"/>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5F226-D1CD-0F67-E9BF-9B6B062758CB}"/>
              </a:ext>
            </a:extLst>
          </p:cNvPr>
          <p:cNvSpPr>
            <a:spLocks noGrp="1"/>
          </p:cNvSpPr>
          <p:nvPr>
            <p:ph type="title"/>
          </p:nvPr>
        </p:nvSpPr>
        <p:spPr/>
        <p:txBody>
          <a:bodyPr>
            <a:normAutofit fontScale="90000"/>
          </a:bodyPr>
          <a:lstStyle/>
          <a:p>
            <a:pPr marL="609600" indent="-609600">
              <a:defRPr/>
            </a:pPr>
            <a:r>
              <a:rPr lang="en-US">
                <a:ea typeface="+mj-ea"/>
              </a:rPr>
              <a:t>Minimize Loss of Control: IDM </a:t>
            </a:r>
            <a:br>
              <a:rPr lang="en-US">
                <a:ea typeface="+mj-ea"/>
              </a:rPr>
            </a:br>
            <a:r>
              <a:rPr lang="en-US">
                <a:ea typeface="ＭＳ Ｐゴシック" pitchFamily="34" charset="-128"/>
              </a:rPr>
              <a:t>Issues in </a:t>
            </a:r>
            <a:r>
              <a:rPr lang="en-US" dirty="0">
                <a:ea typeface="ＭＳ Ｐゴシック" pitchFamily="34" charset="-128"/>
              </a:rPr>
              <a:t>Cloud Computing</a:t>
            </a:r>
          </a:p>
        </p:txBody>
      </p:sp>
      <p:sp>
        <p:nvSpPr>
          <p:cNvPr id="4" name="Content Placeholder 2">
            <a:extLst>
              <a:ext uri="{FF2B5EF4-FFF2-40B4-BE49-F238E27FC236}">
                <a16:creationId xmlns:a16="http://schemas.microsoft.com/office/drawing/2014/main" id="{0C754225-703D-DD33-8C3E-1E5F6F5A0010}"/>
              </a:ext>
            </a:extLst>
          </p:cNvPr>
          <p:cNvSpPr>
            <a:spLocks noGrp="1"/>
          </p:cNvSpPr>
          <p:nvPr>
            <p:ph idx="1"/>
          </p:nvPr>
        </p:nvSpPr>
        <p:spPr/>
        <p:txBody>
          <a:bodyPr>
            <a:noAutofit/>
          </a:bodyPr>
          <a:lstStyle/>
          <a:p>
            <a:pPr>
              <a:lnSpc>
                <a:spcPct val="80000"/>
              </a:lnSpc>
            </a:pPr>
            <a:r>
              <a:rPr lang="en-US" altLang="en-US" sz="2000" dirty="0">
                <a:ea typeface="ＭＳ Ｐゴシック" panose="020B0600070205080204" pitchFamily="34" charset="-128"/>
              </a:rPr>
              <a:t>Cloud introduces several issues to IDM </a:t>
            </a:r>
          </a:p>
          <a:p>
            <a:pPr lvl="1">
              <a:lnSpc>
                <a:spcPct val="80000"/>
              </a:lnSpc>
            </a:pPr>
            <a:r>
              <a:rPr lang="en-US" altLang="en-US" sz="2000" dirty="0">
                <a:ea typeface="ＭＳ Ｐゴシック" panose="020B0600070205080204" pitchFamily="34" charset="-128"/>
              </a:rPr>
              <a:t>Users have </a:t>
            </a:r>
            <a:r>
              <a:rPr lang="en-US" altLang="en-US" sz="2000" b="1" dirty="0">
                <a:effectLst>
                  <a:outerShdw blurRad="38100" dist="38100" dir="2700000" algn="tl">
                    <a:srgbClr val="C0C0C0"/>
                  </a:outerShdw>
                </a:effectLst>
                <a:ea typeface="ＭＳ Ｐゴシック" panose="020B0600070205080204" pitchFamily="34" charset="-128"/>
              </a:rPr>
              <a:t>multiple accounts</a:t>
            </a:r>
            <a:r>
              <a:rPr lang="en-US" altLang="en-US" sz="2000" dirty="0">
                <a:ea typeface="ＭＳ Ｐゴシック" panose="020B0600070205080204" pitchFamily="34" charset="-128"/>
              </a:rPr>
              <a:t> associated with </a:t>
            </a:r>
            <a:r>
              <a:rPr lang="en-US" altLang="en-US" sz="2000" b="1" dirty="0">
                <a:effectLst>
                  <a:outerShdw blurRad="38100" dist="38100" dir="2700000" algn="tl">
                    <a:srgbClr val="C0C0C0"/>
                  </a:outerShdw>
                </a:effectLst>
                <a:ea typeface="ＭＳ Ｐゴシック" panose="020B0600070205080204" pitchFamily="34" charset="-128"/>
              </a:rPr>
              <a:t>multiple service providers.</a:t>
            </a:r>
          </a:p>
          <a:p>
            <a:pPr lvl="1">
              <a:lnSpc>
                <a:spcPct val="80000"/>
              </a:lnSpc>
            </a:pPr>
            <a:r>
              <a:rPr lang="en-US" altLang="en-US" sz="2000" dirty="0">
                <a:ea typeface="ＭＳ Ｐゴシック" panose="020B0600070205080204" pitchFamily="34" charset="-128"/>
              </a:rPr>
              <a:t>Lack of trust</a:t>
            </a:r>
          </a:p>
          <a:p>
            <a:pPr lvl="2">
              <a:lnSpc>
                <a:spcPct val="80000"/>
              </a:lnSpc>
            </a:pPr>
            <a:r>
              <a:rPr lang="en-US" altLang="en-US" sz="2000" dirty="0">
                <a:ea typeface="ＭＳ Ｐゴシック" panose="020B0600070205080204" pitchFamily="34" charset="-128"/>
              </a:rPr>
              <a:t>Use of Trusted Third Party is not an option </a:t>
            </a:r>
          </a:p>
          <a:p>
            <a:pPr lvl="2">
              <a:lnSpc>
                <a:spcPct val="80000"/>
              </a:lnSpc>
            </a:pPr>
            <a:r>
              <a:rPr lang="en-US" altLang="en-US" sz="2000" dirty="0">
                <a:ea typeface="ＭＳ Ｐゴシック" panose="020B0600070205080204" pitchFamily="34" charset="-128"/>
              </a:rPr>
              <a:t>Cloud hosts are untrusted </a:t>
            </a:r>
          </a:p>
          <a:p>
            <a:pPr lvl="1">
              <a:lnSpc>
                <a:spcPct val="80000"/>
              </a:lnSpc>
            </a:pPr>
            <a:r>
              <a:rPr lang="en-US" altLang="en-US" sz="2000" dirty="0">
                <a:ea typeface="ＭＳ Ｐゴシック" panose="020B0600070205080204" pitchFamily="34" charset="-128"/>
              </a:rPr>
              <a:t>Loss of control</a:t>
            </a:r>
          </a:p>
          <a:p>
            <a:pPr lvl="2">
              <a:lnSpc>
                <a:spcPct val="80000"/>
              </a:lnSpc>
            </a:pPr>
            <a:r>
              <a:rPr lang="en-US" altLang="en-US" sz="2000" dirty="0">
                <a:ea typeface="ＭＳ Ｐゴシック" panose="020B0600070205080204" pitchFamily="34" charset="-128"/>
              </a:rPr>
              <a:t>Collusion between Cloud Services</a:t>
            </a:r>
          </a:p>
          <a:p>
            <a:pPr lvl="3">
              <a:lnSpc>
                <a:spcPct val="80000"/>
              </a:lnSpc>
            </a:pPr>
            <a:r>
              <a:rPr lang="en-US" altLang="en-US" sz="2000" dirty="0">
                <a:ea typeface="ＭＳ Ｐゴシック" panose="020B0600070205080204" pitchFamily="34" charset="-128"/>
              </a:rPr>
              <a:t>Sharing sensitive identity information between services can lead to undesirable </a:t>
            </a:r>
            <a:r>
              <a:rPr lang="en-US" altLang="en-US" sz="2000" b="1" dirty="0">
                <a:effectLst>
                  <a:outerShdw blurRad="38100" dist="38100" dir="2700000" algn="tl">
                    <a:srgbClr val="C0C0C0"/>
                  </a:outerShdw>
                </a:effectLst>
                <a:ea typeface="ＭＳ Ｐゴシック" panose="020B0600070205080204" pitchFamily="34" charset="-128"/>
              </a:rPr>
              <a:t>mapping of the identities to the user.</a:t>
            </a:r>
            <a:endParaRPr lang="en-US" altLang="en-US" sz="2000" dirty="0">
              <a:ea typeface="ＭＳ Ｐゴシック" panose="020B0600070205080204" pitchFamily="34" charset="-128"/>
            </a:endParaRPr>
          </a:p>
          <a:p>
            <a:pPr>
              <a:buFont typeface="Arial" panose="020B0604020202020204" pitchFamily="34" charset="0"/>
              <a:buNone/>
            </a:pPr>
            <a:endParaRPr lang="en-US" altLang="en-US" sz="2000" b="1" dirty="0">
              <a:ea typeface="ＭＳ Ｐゴシック" panose="020B0600070205080204" pitchFamily="34" charset="-128"/>
            </a:endParaRPr>
          </a:p>
          <a:p>
            <a:pPr>
              <a:buFont typeface="Arial" panose="020B0604020202020204" pitchFamily="34" charset="0"/>
              <a:buNone/>
            </a:pPr>
            <a:r>
              <a:rPr lang="en-US" altLang="en-US" sz="2000" b="1" dirty="0">
                <a:ea typeface="ＭＳ Ｐゴシック" panose="020B0600070205080204" pitchFamily="34" charset="-128"/>
              </a:rPr>
              <a:t>IDM in Cloud needs to be user-centric</a:t>
            </a:r>
          </a:p>
          <a:p>
            <a:pPr lvl="1">
              <a:lnSpc>
                <a:spcPct val="80000"/>
              </a:lnSpc>
            </a:pPr>
            <a:endParaRPr lang="en-US" altLang="en-US" dirty="0">
              <a:solidFill>
                <a:srgbClr val="1E1C11"/>
              </a:solidFill>
              <a:ea typeface="ＭＳ Ｐゴシック" panose="020B0600070205080204" pitchFamily="34" charset="-128"/>
            </a:endParaRPr>
          </a:p>
          <a:p>
            <a:pPr>
              <a:lnSpc>
                <a:spcPct val="80000"/>
              </a:lnSpc>
              <a:buFontTx/>
              <a:buChar char="•"/>
            </a:pPr>
            <a:endParaRPr lang="en-US" altLang="en-US" sz="2800" dirty="0">
              <a:solidFill>
                <a:srgbClr val="1E1C11"/>
              </a:solidFill>
              <a:ea typeface="ＭＳ Ｐゴシック" panose="020B0600070205080204" pitchFamily="34" charset="-128"/>
            </a:endParaRPr>
          </a:p>
          <a:p>
            <a:endParaRPr lang="en-US" altLang="en-US" sz="2800" dirty="0">
              <a:solidFill>
                <a:srgbClr val="1E1C11"/>
              </a:solidFill>
              <a:ea typeface="ＭＳ Ｐゴシック" panose="020B0600070205080204" pitchFamily="34" charset="-128"/>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A1DE9-2201-CAA9-EA0B-4EB672000B2D}"/>
              </a:ext>
            </a:extLst>
          </p:cNvPr>
          <p:cNvSpPr>
            <a:spLocks noGrp="1"/>
          </p:cNvSpPr>
          <p:nvPr>
            <p:ph type="title"/>
          </p:nvPr>
        </p:nvSpPr>
        <p:spPr/>
        <p:txBody>
          <a:bodyPr>
            <a:normAutofit/>
          </a:bodyPr>
          <a:lstStyle/>
          <a:p>
            <a:r>
              <a:rPr lang="en-US" altLang="en-US" sz="4000" dirty="0">
                <a:solidFill>
                  <a:schemeClr val="tx1"/>
                </a:solidFill>
                <a:ea typeface="ＭＳ Ｐゴシック" panose="020B0600070205080204" pitchFamily="34" charset="-128"/>
              </a:rPr>
              <a:t>Minimize Loss of Control: IDM </a:t>
            </a:r>
            <a:br>
              <a:rPr lang="en-US" altLang="en-US" sz="4000" dirty="0">
                <a:solidFill>
                  <a:schemeClr val="tx1"/>
                </a:solidFill>
                <a:ea typeface="ＭＳ Ｐゴシック" panose="020B0600070205080204" pitchFamily="34" charset="-128"/>
              </a:rPr>
            </a:br>
            <a:r>
              <a:rPr lang="en-US" altLang="en-US" sz="4000" dirty="0">
                <a:solidFill>
                  <a:schemeClr val="tx1"/>
                </a:solidFill>
                <a:ea typeface="ＭＳ Ｐゴシック" panose="020B0600070205080204" pitchFamily="34" charset="-128"/>
              </a:rPr>
              <a:t>Goals of Proposed User-Centric IDM for the Cloud</a:t>
            </a:r>
          </a:p>
        </p:txBody>
      </p:sp>
      <p:sp>
        <p:nvSpPr>
          <p:cNvPr id="3" name="Content Placeholder 2">
            <a:extLst>
              <a:ext uri="{FF2B5EF4-FFF2-40B4-BE49-F238E27FC236}">
                <a16:creationId xmlns:a16="http://schemas.microsoft.com/office/drawing/2014/main" id="{263F3A92-2DB2-EB0A-896A-78CC465AA47C}"/>
              </a:ext>
            </a:extLst>
          </p:cNvPr>
          <p:cNvSpPr>
            <a:spLocks noGrp="1"/>
          </p:cNvSpPr>
          <p:nvPr>
            <p:ph idx="1"/>
          </p:nvPr>
        </p:nvSpPr>
        <p:spPr/>
        <p:txBody>
          <a:bodyPr>
            <a:normAutofit/>
          </a:bodyPr>
          <a:lstStyle/>
          <a:p>
            <a:pPr>
              <a:lnSpc>
                <a:spcPct val="80000"/>
              </a:lnSpc>
              <a:buFont typeface="Constantia" pitchFamily="18" charset="0"/>
              <a:buAutoNum type="arabicPeriod"/>
              <a:defRPr/>
            </a:pPr>
            <a:r>
              <a:rPr lang="en-US" sz="2000" dirty="0">
                <a:ea typeface="ＭＳ Ｐゴシック" pitchFamily="34" charset="-128"/>
                <a:cs typeface="+mn-cs"/>
              </a:rPr>
              <a:t>Authenticate without disclosing identifying information</a:t>
            </a:r>
          </a:p>
          <a:p>
            <a:pPr>
              <a:lnSpc>
                <a:spcPct val="80000"/>
              </a:lnSpc>
              <a:buFont typeface="Constantia" pitchFamily="18" charset="0"/>
              <a:buAutoNum type="arabicPeriod"/>
              <a:defRPr/>
            </a:pPr>
            <a:r>
              <a:rPr lang="en-US" sz="2000" dirty="0">
                <a:ea typeface="ＭＳ Ｐゴシック" pitchFamily="34" charset="-128"/>
                <a:cs typeface="+mn-cs"/>
              </a:rPr>
              <a:t>Ability to securely use a service while on an </a:t>
            </a:r>
            <a:r>
              <a:rPr lang="en-US" sz="2000" dirty="0" err="1">
                <a:ea typeface="ＭＳ Ｐゴシック" pitchFamily="34" charset="-128"/>
                <a:cs typeface="+mn-cs"/>
              </a:rPr>
              <a:t>untrusted</a:t>
            </a:r>
            <a:r>
              <a:rPr lang="en-US" sz="2000" dirty="0">
                <a:ea typeface="ＭＳ Ｐゴシック" pitchFamily="34" charset="-128"/>
                <a:cs typeface="+mn-cs"/>
              </a:rPr>
              <a:t> host (VM on the cloud)</a:t>
            </a:r>
          </a:p>
          <a:p>
            <a:pPr>
              <a:lnSpc>
                <a:spcPct val="80000"/>
              </a:lnSpc>
              <a:buFont typeface="Constantia" pitchFamily="18" charset="0"/>
              <a:buAutoNum type="arabicPeriod"/>
              <a:defRPr/>
            </a:pPr>
            <a:r>
              <a:rPr lang="en-US" sz="2000" dirty="0">
                <a:ea typeface="ＭＳ Ｐゴシック" pitchFamily="34" charset="-128"/>
                <a:cs typeface="+mn-cs"/>
              </a:rPr>
              <a:t>Minimal disclosure and minimized risk of disclosure during communication between user and service provider  (Man in the Middle, Side Channel and Correlation Attacks) 	</a:t>
            </a:r>
          </a:p>
          <a:p>
            <a:pPr>
              <a:lnSpc>
                <a:spcPct val="80000"/>
              </a:lnSpc>
              <a:buFont typeface="Calibri" pitchFamily="34" charset="0"/>
              <a:buAutoNum type="arabicPeriod"/>
              <a:defRPr/>
            </a:pPr>
            <a:r>
              <a:rPr lang="en-US" sz="2000" dirty="0">
                <a:ea typeface="ＭＳ Ｐゴシック" pitchFamily="34" charset="-128"/>
                <a:cs typeface="+mn-cs"/>
              </a:rPr>
              <a:t>Independence of Trusted Third Party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D4B7B-7EEA-E4DC-12B4-F79AB18B06CB}"/>
              </a:ext>
            </a:extLst>
          </p:cNvPr>
          <p:cNvSpPr>
            <a:spLocks noGrp="1"/>
          </p:cNvSpPr>
          <p:nvPr>
            <p:ph type="title"/>
          </p:nvPr>
        </p:nvSpPr>
        <p:spPr/>
        <p:txBody>
          <a:bodyPr/>
          <a:lstStyle/>
          <a:p>
            <a:pPr eaLnBrk="1" hangingPunct="1"/>
            <a:r>
              <a:rPr lang="en-US" altLang="en-US" dirty="0">
                <a:solidFill>
                  <a:schemeClr val="tx1"/>
                </a:solidFill>
                <a:ea typeface="ＭＳ Ｐゴシック" panose="020B0600070205080204" pitchFamily="34" charset="-128"/>
              </a:rPr>
              <a:t>Delivery Models</a:t>
            </a:r>
          </a:p>
        </p:txBody>
      </p:sp>
      <p:pic>
        <p:nvPicPr>
          <p:cNvPr id="24580" name="Picture 2">
            <a:extLst>
              <a:ext uri="{FF2B5EF4-FFF2-40B4-BE49-F238E27FC236}">
                <a16:creationId xmlns:a16="http://schemas.microsoft.com/office/drawing/2014/main" id="{D7648BAE-8277-17A0-0657-0800442D3A9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1901190" y="1771590"/>
            <a:ext cx="8389619" cy="4443816"/>
          </a:xfrm>
        </p:spPr>
      </p:pic>
      <p:sp>
        <p:nvSpPr>
          <p:cNvPr id="24579" name="Slide Number Placeholder 5">
            <a:extLst>
              <a:ext uri="{FF2B5EF4-FFF2-40B4-BE49-F238E27FC236}">
                <a16:creationId xmlns:a16="http://schemas.microsoft.com/office/drawing/2014/main" id="{26A4A7C0-6BF6-900F-FB25-086483E5F5F0}"/>
              </a:ext>
            </a:extLst>
          </p:cNvPr>
          <p:cNvSpPr>
            <a:spLocks noGrp="1"/>
          </p:cNvSpPr>
          <p:nvPr>
            <p:ph type="sldNum" sz="quarter" idx="4294967295"/>
          </p:nvPr>
        </p:nvSpPr>
        <p:spPr bwMode="auto">
          <a:xfrm>
            <a:off x="9297988" y="6035675"/>
            <a:ext cx="28940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B78060EA-9B1A-47FE-A8DA-98B9AC375A02}" type="slidenum">
              <a:rPr lang="en-US" altLang="en-US" sz="1200">
                <a:solidFill>
                  <a:srgbClr val="898989"/>
                </a:solidFill>
                <a:latin typeface="Calibri" panose="020F0502020204030204" pitchFamily="34" charset="0"/>
              </a:rPr>
              <a:pPr eaLnBrk="1" hangingPunct="1"/>
              <a:t>7</a:t>
            </a:fld>
            <a:endParaRPr lang="en-US" altLang="en-US" sz="1200">
              <a:solidFill>
                <a:srgbClr val="898989"/>
              </a:solidFill>
              <a:latin typeface="Calibri" panose="020F0502020204030204"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28358-B0E5-E724-7B07-8A81080EC206}"/>
              </a:ext>
            </a:extLst>
          </p:cNvPr>
          <p:cNvSpPr>
            <a:spLocks noGrp="1"/>
          </p:cNvSpPr>
          <p:nvPr>
            <p:ph type="title"/>
          </p:nvPr>
        </p:nvSpPr>
        <p:spPr/>
        <p:txBody>
          <a:bodyPr>
            <a:normAutofit fontScale="90000"/>
          </a:bodyPr>
          <a:lstStyle/>
          <a:p>
            <a:r>
              <a:rPr lang="en-US" altLang="en-US" dirty="0">
                <a:solidFill>
                  <a:schemeClr val="tx1"/>
                </a:solidFill>
                <a:ea typeface="ＭＳ Ｐゴシック" panose="020B0600070205080204" pitchFamily="34" charset="-128"/>
              </a:rPr>
              <a:t>Minimize Loss of Control: IDM </a:t>
            </a:r>
            <a:br>
              <a:rPr lang="en-US" altLang="en-US" dirty="0">
                <a:solidFill>
                  <a:schemeClr val="tx1"/>
                </a:solidFill>
                <a:ea typeface="ＭＳ Ｐゴシック" panose="020B0600070205080204" pitchFamily="34" charset="-128"/>
              </a:rPr>
            </a:br>
            <a:r>
              <a:rPr lang="en-US" altLang="en-US" dirty="0">
                <a:solidFill>
                  <a:schemeClr val="tx1"/>
                </a:solidFill>
                <a:ea typeface="ＭＳ Ｐゴシック" panose="020B0600070205080204" pitchFamily="34" charset="-128"/>
              </a:rPr>
              <a:t>Approach - 1</a:t>
            </a:r>
          </a:p>
        </p:txBody>
      </p:sp>
      <p:sp>
        <p:nvSpPr>
          <p:cNvPr id="111619" name="Content Placeholder 2">
            <a:extLst>
              <a:ext uri="{FF2B5EF4-FFF2-40B4-BE49-F238E27FC236}">
                <a16:creationId xmlns:a16="http://schemas.microsoft.com/office/drawing/2014/main" id="{B40AA50B-3EFD-BA34-4EE5-1899C0DA47F5}"/>
              </a:ext>
            </a:extLst>
          </p:cNvPr>
          <p:cNvSpPr>
            <a:spLocks noGrp="1"/>
          </p:cNvSpPr>
          <p:nvPr>
            <p:ph idx="1"/>
          </p:nvPr>
        </p:nvSpPr>
        <p:spPr/>
        <p:txBody>
          <a:bodyPr/>
          <a:lstStyle/>
          <a:p>
            <a:pPr marL="457200" indent="-457200"/>
            <a:r>
              <a:rPr lang="en-US" altLang="en-US" sz="2000" b="1" dirty="0">
                <a:ea typeface="ＭＳ Ｐゴシック" panose="020B0600070205080204" pitchFamily="34" charset="-128"/>
              </a:rPr>
              <a:t>IDM Wallet: </a:t>
            </a:r>
          </a:p>
          <a:p>
            <a:pPr marL="730250" lvl="1" indent="-457200"/>
            <a:r>
              <a:rPr lang="en-US" altLang="en-US" sz="2000" dirty="0">
                <a:ea typeface="ＭＳ Ｐゴシック" panose="020B0600070205080204" pitchFamily="34" charset="-128"/>
              </a:rPr>
              <a:t>Use of AB scheme to protect PII from untrusted hosts.</a:t>
            </a:r>
          </a:p>
          <a:p>
            <a:pPr marL="457200" indent="-457200"/>
            <a:r>
              <a:rPr lang="en-US" altLang="en-US" sz="2000" b="1" dirty="0">
                <a:ea typeface="ＭＳ Ｐゴシック" panose="020B0600070205080204" pitchFamily="34" charset="-128"/>
              </a:rPr>
              <a:t>Anonymous Identification: </a:t>
            </a:r>
          </a:p>
          <a:p>
            <a:pPr marL="730250" lvl="1" indent="-457200"/>
            <a:r>
              <a:rPr lang="en-US" altLang="en-US" sz="2000" dirty="0">
                <a:ea typeface="ＭＳ Ｐゴシック" panose="020B0600070205080204" pitchFamily="34" charset="-128"/>
              </a:rPr>
              <a:t>Use of Zero-knowledge proofing for authentication of an entity without disclosing its identifier</a:t>
            </a:r>
            <a:r>
              <a:rPr lang="en-US" altLang="en-US" dirty="0">
                <a:solidFill>
                  <a:srgbClr val="1E1C11"/>
                </a:solidFill>
                <a:ea typeface="ＭＳ Ｐゴシック" panose="020B0600070205080204" pitchFamily="34" charset="-128"/>
              </a:rPr>
              <a:t>.</a:t>
            </a:r>
          </a:p>
          <a:p>
            <a:pPr marL="457200" indent="-457200"/>
            <a:endParaRPr lang="en-US" altLang="en-US" dirty="0">
              <a:solidFill>
                <a:srgbClr val="1E1C11"/>
              </a:solidFill>
              <a:ea typeface="ＭＳ Ｐゴシック" panose="020B0600070205080204" pitchFamily="34" charset="-128"/>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a:extLst>
              <a:ext uri="{FF2B5EF4-FFF2-40B4-BE49-F238E27FC236}">
                <a16:creationId xmlns:a16="http://schemas.microsoft.com/office/drawing/2014/main" id="{E327FA4B-BA61-5609-AC7E-013F802BBCA7}"/>
              </a:ext>
            </a:extLst>
          </p:cNvPr>
          <p:cNvSpPr>
            <a:spLocks noGrp="1"/>
          </p:cNvSpPr>
          <p:nvPr>
            <p:ph type="title"/>
          </p:nvPr>
        </p:nvSpPr>
        <p:spPr/>
        <p:txBody>
          <a:bodyPr>
            <a:normAutofit fontScale="90000"/>
          </a:bodyPr>
          <a:lstStyle/>
          <a:p>
            <a:r>
              <a:rPr lang="en-US" altLang="en-US" dirty="0">
                <a:solidFill>
                  <a:schemeClr val="tx1"/>
                </a:solidFill>
                <a:ea typeface="ＭＳ Ｐゴシック" panose="020B0600070205080204" pitchFamily="34" charset="-128"/>
              </a:rPr>
              <a:t>Minimize Loss of Control: IDM </a:t>
            </a:r>
            <a:br>
              <a:rPr lang="en-US" altLang="en-US" dirty="0">
                <a:solidFill>
                  <a:schemeClr val="tx1"/>
                </a:solidFill>
                <a:ea typeface="ＭＳ Ｐゴシック" panose="020B0600070205080204" pitchFamily="34" charset="-128"/>
              </a:rPr>
            </a:br>
            <a:r>
              <a:rPr lang="en-US" altLang="en-US" dirty="0">
                <a:solidFill>
                  <a:schemeClr val="tx1"/>
                </a:solidFill>
                <a:ea typeface="ＭＳ Ｐゴシック" panose="020B0600070205080204" pitchFamily="34" charset="-128"/>
              </a:rPr>
              <a:t>Components of Active Bundle (Approach – 1)</a:t>
            </a:r>
          </a:p>
        </p:txBody>
      </p:sp>
      <p:sp>
        <p:nvSpPr>
          <p:cNvPr id="3" name="Content Placeholder 2">
            <a:extLst>
              <a:ext uri="{FF2B5EF4-FFF2-40B4-BE49-F238E27FC236}">
                <a16:creationId xmlns:a16="http://schemas.microsoft.com/office/drawing/2014/main" id="{CAC9920E-0555-9334-2AE7-D1CD65B7B278}"/>
              </a:ext>
            </a:extLst>
          </p:cNvPr>
          <p:cNvSpPr>
            <a:spLocks noGrp="1"/>
          </p:cNvSpPr>
          <p:nvPr>
            <p:ph idx="1"/>
          </p:nvPr>
        </p:nvSpPr>
        <p:spPr/>
        <p:txBody>
          <a:bodyPr>
            <a:normAutofit/>
          </a:bodyPr>
          <a:lstStyle/>
          <a:p>
            <a:pPr marL="457200" indent="-457200">
              <a:defRPr/>
            </a:pPr>
            <a:r>
              <a:rPr lang="en-US" b="1" dirty="0">
                <a:ea typeface="ＭＳ Ｐゴシック" pitchFamily="34" charset="-128"/>
                <a:cs typeface="+mn-cs"/>
              </a:rPr>
              <a:t>Identity data:</a:t>
            </a:r>
            <a:r>
              <a:rPr lang="en-US" dirty="0">
                <a:ea typeface="ＭＳ Ｐゴシック" pitchFamily="34" charset="-128"/>
                <a:cs typeface="+mn-cs"/>
              </a:rPr>
              <a:t> Data used during authentication, getting service, using service (i.e. SSN, Date of Birth).  </a:t>
            </a:r>
          </a:p>
          <a:p>
            <a:pPr marL="457200" indent="-457200">
              <a:defRPr/>
            </a:pPr>
            <a:r>
              <a:rPr lang="en-US" b="1" dirty="0">
                <a:ea typeface="ＭＳ Ｐゴシック" pitchFamily="34" charset="-128"/>
                <a:cs typeface="+mn-cs"/>
              </a:rPr>
              <a:t>Disclosure policy:</a:t>
            </a:r>
            <a:r>
              <a:rPr lang="en-US" dirty="0">
                <a:ea typeface="ＭＳ Ｐゴシック" pitchFamily="34" charset="-128"/>
                <a:cs typeface="+mn-cs"/>
              </a:rPr>
              <a:t> A set of rules for choosing Identity data from a set of identities in IDM Wallet.  </a:t>
            </a:r>
          </a:p>
          <a:p>
            <a:pPr marL="457200" indent="-457200">
              <a:defRPr/>
            </a:pPr>
            <a:r>
              <a:rPr lang="en-US" b="1" dirty="0">
                <a:ea typeface="ＭＳ Ｐゴシック" pitchFamily="34" charset="-128"/>
                <a:cs typeface="+mn-cs"/>
              </a:rPr>
              <a:t>Disclosure history:</a:t>
            </a:r>
            <a:r>
              <a:rPr lang="en-US" dirty="0">
                <a:ea typeface="ＭＳ Ｐゴシック" pitchFamily="34" charset="-128"/>
                <a:cs typeface="+mn-cs"/>
              </a:rPr>
              <a:t> Used for logging and auditing purposes.</a:t>
            </a:r>
          </a:p>
          <a:p>
            <a:pPr marL="457200" indent="-457200">
              <a:defRPr/>
            </a:pPr>
            <a:r>
              <a:rPr lang="en-US" b="1" dirty="0">
                <a:ea typeface="ＭＳ Ｐゴシック" pitchFamily="34" charset="-128"/>
                <a:cs typeface="+mn-cs"/>
              </a:rPr>
              <a:t>Negotiation policy:</a:t>
            </a:r>
            <a:r>
              <a:rPr lang="en-US" dirty="0">
                <a:ea typeface="ＭＳ Ｐゴシック" pitchFamily="34" charset="-128"/>
                <a:cs typeface="+mn-cs"/>
              </a:rPr>
              <a:t> This is Anonymous Identification, based on the Zero Knowledge Proofing. </a:t>
            </a:r>
          </a:p>
          <a:p>
            <a:pPr marL="457200" indent="-457200">
              <a:defRPr/>
            </a:pPr>
            <a:r>
              <a:rPr lang="en-US" b="1" dirty="0">
                <a:ea typeface="ＭＳ Ｐゴシック" pitchFamily="34" charset="-128"/>
                <a:cs typeface="+mn-cs"/>
              </a:rPr>
              <a:t>Virtual Machine:</a:t>
            </a:r>
            <a:r>
              <a:rPr lang="en-US" dirty="0">
                <a:ea typeface="ＭＳ Ｐゴシック" pitchFamily="34" charset="-128"/>
                <a:cs typeface="+mn-cs"/>
              </a:rPr>
              <a:t> Code for protecting data on </a:t>
            </a:r>
            <a:r>
              <a:rPr lang="en-US" dirty="0" err="1">
                <a:ea typeface="ＭＳ Ｐゴシック" pitchFamily="34" charset="-128"/>
                <a:cs typeface="+mn-cs"/>
              </a:rPr>
              <a:t>untrusted</a:t>
            </a:r>
            <a:r>
              <a:rPr lang="en-US" dirty="0">
                <a:ea typeface="ＭＳ Ｐゴシック" pitchFamily="34" charset="-128"/>
                <a:cs typeface="+mn-cs"/>
              </a:rPr>
              <a:t> hosts. It enforces the disclosure policies.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a:extLst>
              <a:ext uri="{FF2B5EF4-FFF2-40B4-BE49-F238E27FC236}">
                <a16:creationId xmlns:a16="http://schemas.microsoft.com/office/drawing/2014/main" id="{2247B777-CFBF-B7B4-59E5-B46409CB5839}"/>
              </a:ext>
            </a:extLst>
          </p:cNvPr>
          <p:cNvSpPr>
            <a:spLocks noGrp="1"/>
          </p:cNvSpPr>
          <p:nvPr>
            <p:ph type="title"/>
          </p:nvPr>
        </p:nvSpPr>
        <p:spPr/>
        <p:txBody>
          <a:bodyPr>
            <a:normAutofit fontScale="90000"/>
          </a:bodyPr>
          <a:lstStyle/>
          <a:p>
            <a:r>
              <a:rPr lang="en-US" altLang="en-US" dirty="0">
                <a:solidFill>
                  <a:schemeClr val="tx1"/>
                </a:solidFill>
                <a:ea typeface="ＭＳ Ｐゴシック" panose="020B0600070205080204" pitchFamily="34" charset="-128"/>
              </a:rPr>
              <a:t>Minimize Loss of Control: IDM </a:t>
            </a:r>
            <a:br>
              <a:rPr lang="en-US" altLang="en-US" dirty="0">
                <a:solidFill>
                  <a:schemeClr val="tx1"/>
                </a:solidFill>
                <a:ea typeface="ＭＳ Ｐゴシック" panose="020B0600070205080204" pitchFamily="34" charset="-128"/>
              </a:rPr>
            </a:br>
            <a:r>
              <a:rPr lang="en-US" altLang="en-US" dirty="0">
                <a:solidFill>
                  <a:schemeClr val="tx1"/>
                </a:solidFill>
                <a:ea typeface="ＭＳ Ｐゴシック" panose="020B0600070205080204" pitchFamily="34" charset="-128"/>
              </a:rPr>
              <a:t>Anonymous Identification (Approach – 1)</a:t>
            </a:r>
          </a:p>
        </p:txBody>
      </p:sp>
      <p:sp>
        <p:nvSpPr>
          <p:cNvPr id="113667" name="Content Placeholder 2">
            <a:extLst>
              <a:ext uri="{FF2B5EF4-FFF2-40B4-BE49-F238E27FC236}">
                <a16:creationId xmlns:a16="http://schemas.microsoft.com/office/drawing/2014/main" id="{146F9B20-CAEF-5FA1-C360-6789B939B344}"/>
              </a:ext>
            </a:extLst>
          </p:cNvPr>
          <p:cNvSpPr>
            <a:spLocks noGrp="1"/>
          </p:cNvSpPr>
          <p:nvPr>
            <p:ph idx="1"/>
          </p:nvPr>
        </p:nvSpPr>
        <p:spPr/>
        <p:txBody>
          <a:bodyPr/>
          <a:lstStyle/>
          <a:p>
            <a:pPr marL="457200" indent="-457200">
              <a:buNone/>
            </a:pPr>
            <a:r>
              <a:rPr lang="en-US" altLang="en-US" sz="2000" b="1" dirty="0">
                <a:ea typeface="ＭＳ Ｐゴシック" panose="020B0600070205080204" pitchFamily="34" charset="-128"/>
              </a:rPr>
              <a:t>Anonymous Identification </a:t>
            </a:r>
          </a:p>
          <a:p>
            <a:pPr marL="457200" indent="-457200">
              <a:buNone/>
            </a:pPr>
            <a:r>
              <a:rPr lang="en-US" altLang="en-US" sz="2000" dirty="0">
                <a:ea typeface="ＭＳ Ｐゴシック" panose="020B0600070205080204" pitchFamily="34" charset="-128"/>
              </a:rPr>
              <a:t>(Shamir's approach for Credit Cards)</a:t>
            </a:r>
          </a:p>
          <a:p>
            <a:pPr marL="457200" indent="-457200"/>
            <a:r>
              <a:rPr lang="en-US" altLang="en-US" sz="2000" dirty="0">
                <a:ea typeface="ＭＳ Ｐゴシック" panose="020B0600070205080204" pitchFamily="34" charset="-128"/>
              </a:rPr>
              <a:t>IdP provides Encrypted Identity Information to the user and SP. </a:t>
            </a:r>
          </a:p>
          <a:p>
            <a:pPr marL="457200" indent="-457200"/>
            <a:r>
              <a:rPr lang="en-US" altLang="en-US" sz="2000" dirty="0">
                <a:ea typeface="ＭＳ Ｐゴシック" panose="020B0600070205080204" pitchFamily="34" charset="-128"/>
              </a:rPr>
              <a:t>SP and User interact</a:t>
            </a:r>
          </a:p>
          <a:p>
            <a:pPr marL="457200" indent="-457200"/>
            <a:r>
              <a:rPr lang="en-US" altLang="en-US" sz="2000" dirty="0">
                <a:ea typeface="ＭＳ Ｐゴシック" panose="020B0600070205080204" pitchFamily="34" charset="-128"/>
              </a:rPr>
              <a:t>Both run IdP's public function on the certain bits of the Encrypted data. </a:t>
            </a:r>
          </a:p>
          <a:p>
            <a:pPr marL="457200" indent="-457200"/>
            <a:r>
              <a:rPr lang="en-US" altLang="en-US" sz="2000" dirty="0">
                <a:ea typeface="ＭＳ Ｐゴシック" panose="020B0600070205080204" pitchFamily="34" charset="-128"/>
              </a:rPr>
              <a:t>Both exchange results and agree if it matches.</a:t>
            </a:r>
          </a:p>
          <a:p>
            <a:pPr marL="457200" indent="-457200"/>
            <a:endParaRPr lang="en-US" altLang="en-US" dirty="0">
              <a:solidFill>
                <a:srgbClr val="1E1C11"/>
              </a:solidFill>
              <a:ea typeface="ＭＳ Ｐゴシック" panose="020B0600070205080204" pitchFamily="34" charset="-128"/>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a:extLst>
              <a:ext uri="{FF2B5EF4-FFF2-40B4-BE49-F238E27FC236}">
                <a16:creationId xmlns:a16="http://schemas.microsoft.com/office/drawing/2014/main" id="{8C6A9879-6940-EC5E-406D-A6D5D60B3DC0}"/>
              </a:ext>
            </a:extLst>
          </p:cNvPr>
          <p:cNvSpPr>
            <a:spLocks noGrp="1"/>
          </p:cNvSpPr>
          <p:nvPr>
            <p:ph type="title"/>
          </p:nvPr>
        </p:nvSpPr>
        <p:spPr/>
        <p:txBody>
          <a:bodyPr>
            <a:normAutofit fontScale="90000"/>
          </a:bodyPr>
          <a:lstStyle/>
          <a:p>
            <a:r>
              <a:rPr lang="en-US" altLang="en-US" dirty="0">
                <a:solidFill>
                  <a:schemeClr val="tx1"/>
                </a:solidFill>
                <a:ea typeface="ＭＳ Ｐゴシック" panose="020B0600070205080204" pitchFamily="34" charset="-128"/>
              </a:rPr>
              <a:t>Minimize Loss of Control: IDM </a:t>
            </a:r>
            <a:br>
              <a:rPr lang="en-US" altLang="en-US" dirty="0">
                <a:solidFill>
                  <a:schemeClr val="tx1"/>
                </a:solidFill>
                <a:ea typeface="ＭＳ Ｐゴシック" panose="020B0600070205080204" pitchFamily="34" charset="-128"/>
              </a:rPr>
            </a:br>
            <a:r>
              <a:rPr lang="en-US" altLang="en-US" dirty="0">
                <a:solidFill>
                  <a:schemeClr val="tx1"/>
                </a:solidFill>
                <a:ea typeface="ＭＳ Ｐゴシック" panose="020B0600070205080204" pitchFamily="34" charset="-128"/>
              </a:rPr>
              <a:t>Usage Scenario (Approach – 1)</a:t>
            </a:r>
          </a:p>
        </p:txBody>
      </p:sp>
      <p:pic>
        <p:nvPicPr>
          <p:cNvPr id="5" name="Picture 5" descr="Screen shot 2010-09-09 at 7.45.55 AM.png">
            <a:extLst>
              <a:ext uri="{FF2B5EF4-FFF2-40B4-BE49-F238E27FC236}">
                <a16:creationId xmlns:a16="http://schemas.microsoft.com/office/drawing/2014/main" id="{14450115-7FDB-7BDF-71B6-AB1E01C0A0D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06856" y="2375289"/>
            <a:ext cx="6578287" cy="3840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D00FA-76B6-F6A1-7B2B-7F01F057D5BB}"/>
              </a:ext>
            </a:extLst>
          </p:cNvPr>
          <p:cNvSpPr>
            <a:spLocks noGrp="1"/>
          </p:cNvSpPr>
          <p:nvPr>
            <p:ph type="title"/>
          </p:nvPr>
        </p:nvSpPr>
        <p:spPr/>
        <p:txBody>
          <a:bodyPr>
            <a:normAutofit fontScale="90000"/>
          </a:bodyPr>
          <a:lstStyle/>
          <a:p>
            <a:r>
              <a:rPr lang="en-US" altLang="en-US" dirty="0">
                <a:solidFill>
                  <a:schemeClr val="tx1"/>
                </a:solidFill>
                <a:ea typeface="ＭＳ Ｐゴシック" panose="020B0600070205080204" pitchFamily="34" charset="-128"/>
              </a:rPr>
              <a:t>Minimize Loss of Control: IDM </a:t>
            </a:r>
            <a:br>
              <a:rPr lang="en-US" altLang="en-US" dirty="0">
                <a:solidFill>
                  <a:schemeClr val="tx1"/>
                </a:solidFill>
                <a:ea typeface="ＭＳ Ｐゴシック" panose="020B0600070205080204" pitchFamily="34" charset="-128"/>
              </a:rPr>
            </a:br>
            <a:r>
              <a:rPr lang="en-US" altLang="en-US" dirty="0">
                <a:solidFill>
                  <a:schemeClr val="tx1"/>
                </a:solidFill>
                <a:ea typeface="ＭＳ Ｐゴシック" panose="020B0600070205080204" pitchFamily="34" charset="-128"/>
              </a:rPr>
              <a:t>Approach - 2</a:t>
            </a:r>
          </a:p>
        </p:txBody>
      </p:sp>
      <p:sp>
        <p:nvSpPr>
          <p:cNvPr id="3" name="Content Placeholder 2">
            <a:extLst>
              <a:ext uri="{FF2B5EF4-FFF2-40B4-BE49-F238E27FC236}">
                <a16:creationId xmlns:a16="http://schemas.microsoft.com/office/drawing/2014/main" id="{E0799316-A8AD-CDCF-B60C-F3D0C942E882}"/>
              </a:ext>
            </a:extLst>
          </p:cNvPr>
          <p:cNvSpPr>
            <a:spLocks noGrp="1"/>
          </p:cNvSpPr>
          <p:nvPr>
            <p:ph idx="1"/>
          </p:nvPr>
        </p:nvSpPr>
        <p:spPr/>
        <p:txBody>
          <a:bodyPr>
            <a:normAutofit/>
          </a:bodyPr>
          <a:lstStyle/>
          <a:p>
            <a:pPr marL="457200" indent="-457200"/>
            <a:r>
              <a:rPr lang="en-US" altLang="en-US" sz="2000" dirty="0">
                <a:effectLst>
                  <a:outerShdw blurRad="38100" dist="38100" dir="2700000" algn="tl">
                    <a:srgbClr val="C0C0C0"/>
                  </a:outerShdw>
                </a:effectLst>
                <a:ea typeface="ＭＳ Ｐゴシック" panose="020B0600070205080204" pitchFamily="34" charset="-128"/>
              </a:rPr>
              <a:t>Active Bundle scheme</a:t>
            </a:r>
            <a:r>
              <a:rPr lang="en-US" altLang="en-US" sz="2000" dirty="0">
                <a:ea typeface="ＭＳ Ｐゴシック" panose="020B0600070205080204" pitchFamily="34" charset="-128"/>
              </a:rPr>
              <a:t> to protect PII from untrusted hosts</a:t>
            </a:r>
          </a:p>
          <a:p>
            <a:pPr marL="457200" indent="-457200"/>
            <a:r>
              <a:rPr lang="en-US" altLang="en-US" sz="2000" dirty="0">
                <a:effectLst>
                  <a:outerShdw blurRad="38100" dist="38100" dir="2700000" algn="tl">
                    <a:srgbClr val="C0C0C0"/>
                  </a:outerShdw>
                </a:effectLst>
                <a:ea typeface="ＭＳ Ｐゴシック" panose="020B0600070205080204" pitchFamily="34" charset="-128"/>
              </a:rPr>
              <a:t>Predicates over encrypted data</a:t>
            </a:r>
            <a:r>
              <a:rPr lang="en-US" altLang="en-US" sz="2000" dirty="0">
                <a:ea typeface="ＭＳ Ｐゴシック" panose="020B0600070205080204" pitchFamily="34" charset="-128"/>
              </a:rPr>
              <a:t> to authenticate without disclosing unencrypted identity data.</a:t>
            </a:r>
          </a:p>
          <a:p>
            <a:pPr marL="457200" indent="-457200"/>
            <a:r>
              <a:rPr lang="en-US" altLang="en-US" sz="2000" dirty="0">
                <a:effectLst>
                  <a:outerShdw blurRad="38100" dist="38100" dir="2700000" algn="tl">
                    <a:srgbClr val="C0C0C0"/>
                  </a:outerShdw>
                </a:effectLst>
                <a:ea typeface="ＭＳ Ｐゴシック" panose="020B0600070205080204" pitchFamily="34" charset="-128"/>
              </a:rPr>
              <a:t>Multi-party computing</a:t>
            </a:r>
            <a:r>
              <a:rPr lang="en-US" altLang="en-US" sz="2000" dirty="0">
                <a:ea typeface="ＭＳ Ｐゴシック" panose="020B0600070205080204" pitchFamily="34" charset="-128"/>
              </a:rPr>
              <a:t> to be independent of a trusted third party</a:t>
            </a:r>
          </a:p>
          <a:p>
            <a:pPr marL="457200" indent="-457200"/>
            <a:endParaRPr lang="en-US" altLang="en-US" dirty="0">
              <a:solidFill>
                <a:srgbClr val="1E1C11"/>
              </a:solidFill>
              <a:ea typeface="ＭＳ Ｐゴシック" panose="020B0600070205080204" pitchFamily="34" charset="-128"/>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a:extLst>
              <a:ext uri="{FF2B5EF4-FFF2-40B4-BE49-F238E27FC236}">
                <a16:creationId xmlns:a16="http://schemas.microsoft.com/office/drawing/2014/main" id="{A7D67F53-B073-EECD-0EBA-F6E1D697811D}"/>
              </a:ext>
            </a:extLst>
          </p:cNvPr>
          <p:cNvSpPr>
            <a:spLocks noGrp="1"/>
          </p:cNvSpPr>
          <p:nvPr>
            <p:ph type="title"/>
          </p:nvPr>
        </p:nvSpPr>
        <p:spPr/>
        <p:txBody>
          <a:bodyPr>
            <a:normAutofit fontScale="90000"/>
          </a:bodyPr>
          <a:lstStyle/>
          <a:p>
            <a:r>
              <a:rPr lang="en-US" altLang="en-US" dirty="0">
                <a:solidFill>
                  <a:schemeClr val="tx1"/>
                </a:solidFill>
                <a:ea typeface="ＭＳ Ｐゴシック" panose="020B0600070205080204" pitchFamily="34" charset="-128"/>
              </a:rPr>
              <a:t>Minimize Loss of Control: IDM </a:t>
            </a:r>
            <a:br>
              <a:rPr lang="en-US" altLang="en-US" dirty="0">
                <a:solidFill>
                  <a:schemeClr val="tx1"/>
                </a:solidFill>
                <a:ea typeface="ＭＳ Ｐゴシック" panose="020B0600070205080204" pitchFamily="34" charset="-128"/>
              </a:rPr>
            </a:br>
            <a:r>
              <a:rPr lang="en-US" altLang="en-US" dirty="0">
                <a:solidFill>
                  <a:schemeClr val="tx1"/>
                </a:solidFill>
                <a:ea typeface="ＭＳ Ｐゴシック" panose="020B0600070205080204" pitchFamily="34" charset="-128"/>
              </a:rPr>
              <a:t>Usage Scenario (Approach – 2)</a:t>
            </a:r>
          </a:p>
        </p:txBody>
      </p:sp>
      <p:sp>
        <p:nvSpPr>
          <p:cNvPr id="116739" name="Content Placeholder 2">
            <a:extLst>
              <a:ext uri="{FF2B5EF4-FFF2-40B4-BE49-F238E27FC236}">
                <a16:creationId xmlns:a16="http://schemas.microsoft.com/office/drawing/2014/main" id="{A7AF5998-4807-2D96-6D04-9196DCAD83B0}"/>
              </a:ext>
            </a:extLst>
          </p:cNvPr>
          <p:cNvSpPr>
            <a:spLocks noGrp="1"/>
          </p:cNvSpPr>
          <p:nvPr>
            <p:ph idx="1"/>
          </p:nvPr>
        </p:nvSpPr>
        <p:spPr/>
        <p:txBody>
          <a:bodyPr>
            <a:normAutofit/>
          </a:bodyPr>
          <a:lstStyle/>
          <a:p>
            <a:pPr marL="457200" indent="-457200">
              <a:lnSpc>
                <a:spcPct val="90000"/>
              </a:lnSpc>
            </a:pPr>
            <a:r>
              <a:rPr lang="en-US" altLang="en-US" sz="2000" dirty="0">
                <a:ea typeface="ＭＳ Ｐゴシック" panose="020B0600070205080204" pitchFamily="34" charset="-128"/>
              </a:rPr>
              <a:t>Owner O encrypts Identity Data(PII) using algorithm Encrypt and O’s public key PK. Encrypt outputs CT—the encrypted PII. </a:t>
            </a:r>
          </a:p>
          <a:p>
            <a:pPr marL="457200" indent="-457200">
              <a:lnSpc>
                <a:spcPct val="90000"/>
              </a:lnSpc>
            </a:pPr>
            <a:r>
              <a:rPr lang="en-US" altLang="en-US" sz="2000" dirty="0">
                <a:ea typeface="ＭＳ Ｐゴシック" panose="020B0600070205080204" pitchFamily="34" charset="-128"/>
              </a:rPr>
              <a:t>SP transforms his request for PII to a predicate represented by function p.</a:t>
            </a:r>
          </a:p>
          <a:p>
            <a:pPr marL="457200" indent="-457200">
              <a:lnSpc>
                <a:spcPct val="90000"/>
              </a:lnSpc>
            </a:pPr>
            <a:r>
              <a:rPr lang="en-US" altLang="en-US" sz="2000" dirty="0">
                <a:ea typeface="ＭＳ Ｐゴシック" panose="020B0600070205080204" pitchFamily="34" charset="-128"/>
              </a:rPr>
              <a:t>SP sends shares of p to the n parties who hold the shares of MSK. </a:t>
            </a:r>
          </a:p>
          <a:p>
            <a:pPr marL="457200" indent="-457200">
              <a:lnSpc>
                <a:spcPct val="90000"/>
              </a:lnSpc>
            </a:pPr>
            <a:r>
              <a:rPr lang="en-US" altLang="en-US" sz="2000" dirty="0">
                <a:ea typeface="ＭＳ Ｐゴシック" panose="020B0600070205080204" pitchFamily="34" charset="-128"/>
              </a:rPr>
              <a:t>n parties execute together </a:t>
            </a:r>
            <a:r>
              <a:rPr lang="en-US" altLang="en-US" sz="2000" dirty="0" err="1">
                <a:ea typeface="ＭＳ Ｐゴシック" panose="020B0600070205080204" pitchFamily="34" charset="-128"/>
              </a:rPr>
              <a:t>KeyGen</a:t>
            </a:r>
            <a:r>
              <a:rPr lang="en-US" altLang="en-US" sz="2000" dirty="0">
                <a:ea typeface="ＭＳ Ｐゴシック" panose="020B0600070205080204" pitchFamily="34" charset="-128"/>
              </a:rPr>
              <a:t> using PK, MSK, and p, and return </a:t>
            </a:r>
            <a:r>
              <a:rPr lang="en-US" altLang="en-US" sz="2000" dirty="0" err="1">
                <a:ea typeface="ＭＳ Ｐゴシック" panose="020B0600070205080204" pitchFamily="34" charset="-128"/>
              </a:rPr>
              <a:t>TKp</a:t>
            </a:r>
            <a:r>
              <a:rPr lang="en-US" altLang="en-US" sz="2000" dirty="0">
                <a:ea typeface="ＭＳ Ｐゴシック" panose="020B0600070205080204" pitchFamily="34" charset="-128"/>
              </a:rPr>
              <a:t> to SP. </a:t>
            </a:r>
          </a:p>
          <a:p>
            <a:pPr marL="457200" indent="-457200">
              <a:lnSpc>
                <a:spcPct val="90000"/>
              </a:lnSpc>
            </a:pPr>
            <a:r>
              <a:rPr lang="en-US" altLang="en-US" sz="2000" dirty="0">
                <a:ea typeface="ＭＳ Ｐゴシック" panose="020B0600070205080204" pitchFamily="34" charset="-128"/>
              </a:rPr>
              <a:t>SP calls the algorithm Query that takes as input PK, CT, </a:t>
            </a:r>
            <a:r>
              <a:rPr lang="en-US" altLang="en-US" sz="2000" dirty="0" err="1">
                <a:ea typeface="ＭＳ Ｐゴシック" panose="020B0600070205080204" pitchFamily="34" charset="-128"/>
              </a:rPr>
              <a:t>TKp</a:t>
            </a:r>
            <a:r>
              <a:rPr lang="en-US" altLang="en-US" sz="2000" dirty="0">
                <a:ea typeface="ＭＳ Ｐゴシック" panose="020B0600070205080204" pitchFamily="34" charset="-128"/>
              </a:rPr>
              <a:t> and produces p(PII) which is the evaluation of the predicate.</a:t>
            </a:r>
          </a:p>
          <a:p>
            <a:pPr marL="457200" indent="-457200">
              <a:lnSpc>
                <a:spcPct val="90000"/>
              </a:lnSpc>
            </a:pPr>
            <a:r>
              <a:rPr lang="en-US" altLang="en-US" sz="2000" dirty="0">
                <a:ea typeface="ＭＳ Ｐゴシック" panose="020B0600070205080204" pitchFamily="34" charset="-128"/>
              </a:rPr>
              <a:t>The owner O is allowed to use the service only when the predicate evaluates to “true”.</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57AB0-76E0-C525-52C3-78B5429FBB89}"/>
              </a:ext>
            </a:extLst>
          </p:cNvPr>
          <p:cNvSpPr>
            <a:spLocks noGrp="1"/>
          </p:cNvSpPr>
          <p:nvPr>
            <p:ph type="title"/>
          </p:nvPr>
        </p:nvSpPr>
        <p:spPr/>
        <p:txBody>
          <a:bodyPr>
            <a:normAutofit fontScale="90000"/>
          </a:bodyPr>
          <a:lstStyle/>
          <a:p>
            <a:r>
              <a:rPr lang="en-US" altLang="en-US" sz="4400" dirty="0">
                <a:solidFill>
                  <a:schemeClr val="tx1"/>
                </a:solidFill>
                <a:ea typeface="ＭＳ Ｐゴシック" panose="020B0600070205080204" pitchFamily="34" charset="-128"/>
              </a:rPr>
              <a:t>Minimize Loss of Control: IDM Representation of identity information for negotiation</a:t>
            </a:r>
            <a:br>
              <a:rPr lang="en-US" altLang="en-US" sz="2900" dirty="0">
                <a:solidFill>
                  <a:srgbClr val="1E1C11"/>
                </a:solidFill>
                <a:ea typeface="ＭＳ Ｐゴシック" panose="020B0600070205080204" pitchFamily="34" charset="-128"/>
              </a:rPr>
            </a:br>
            <a:endParaRPr lang="en-US" altLang="en-US" sz="1900" dirty="0">
              <a:solidFill>
                <a:srgbClr val="1E1C11"/>
              </a:solidFill>
              <a:ea typeface="ＭＳ Ｐゴシック" panose="020B0600070205080204" pitchFamily="34" charset="-128"/>
            </a:endParaRPr>
          </a:p>
        </p:txBody>
      </p:sp>
      <p:sp>
        <p:nvSpPr>
          <p:cNvPr id="3" name="Content Placeholder 2">
            <a:extLst>
              <a:ext uri="{FF2B5EF4-FFF2-40B4-BE49-F238E27FC236}">
                <a16:creationId xmlns:a16="http://schemas.microsoft.com/office/drawing/2014/main" id="{F24563D4-EF61-1493-54EF-CA9EDEF61A1B}"/>
              </a:ext>
            </a:extLst>
          </p:cNvPr>
          <p:cNvSpPr>
            <a:spLocks noGrp="1"/>
          </p:cNvSpPr>
          <p:nvPr>
            <p:ph idx="1"/>
          </p:nvPr>
        </p:nvSpPr>
        <p:spPr/>
        <p:txBody>
          <a:bodyPr/>
          <a:lstStyle/>
          <a:p>
            <a:pPr lvl="1">
              <a:lnSpc>
                <a:spcPct val="80000"/>
              </a:lnSpc>
              <a:buFont typeface="Wingdings" panose="05000000000000000000" pitchFamily="2" charset="2"/>
              <a:buChar char="Ø"/>
            </a:pPr>
            <a:r>
              <a:rPr lang="en-US" altLang="en-US" sz="2400" dirty="0">
                <a:ea typeface="ＭＳ Ｐゴシック" panose="020B0600070205080204" pitchFamily="34" charset="-128"/>
              </a:rPr>
              <a:t>Token/Pseudonym </a:t>
            </a:r>
          </a:p>
          <a:p>
            <a:pPr lvl="1">
              <a:lnSpc>
                <a:spcPct val="80000"/>
              </a:lnSpc>
              <a:buFont typeface="Wingdings" panose="05000000000000000000" pitchFamily="2" charset="2"/>
              <a:buChar char="Ø"/>
            </a:pPr>
            <a:r>
              <a:rPr lang="en-US" altLang="en-US" sz="2400" dirty="0">
                <a:ea typeface="ＭＳ Ｐゴシック" panose="020B0600070205080204" pitchFamily="34" charset="-128"/>
              </a:rPr>
              <a:t>Identity Information in clear plain text</a:t>
            </a:r>
          </a:p>
          <a:p>
            <a:pPr lvl="1">
              <a:lnSpc>
                <a:spcPct val="80000"/>
              </a:lnSpc>
              <a:buFont typeface="Wingdings" panose="05000000000000000000" pitchFamily="2" charset="2"/>
              <a:buChar char="Ø"/>
            </a:pPr>
            <a:r>
              <a:rPr lang="en-US" altLang="en-US" sz="2400" b="1" dirty="0">
                <a:effectLst>
                  <a:outerShdw blurRad="38100" dist="38100" dir="2700000" algn="tl">
                    <a:srgbClr val="C0C0C0"/>
                  </a:outerShdw>
                </a:effectLst>
                <a:ea typeface="ＭＳ Ｐゴシック" panose="020B0600070205080204" pitchFamily="34" charset="-128"/>
              </a:rPr>
              <a:t>Active Bundle</a:t>
            </a:r>
          </a:p>
          <a:p>
            <a:endParaRPr lang="en-US" altLang="en-US" dirty="0">
              <a:solidFill>
                <a:srgbClr val="1E1C11"/>
              </a:solidFill>
              <a:ea typeface="ＭＳ Ｐゴシック" panose="020B0600070205080204" pitchFamily="34" charset="-128"/>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59311-0916-33D6-6D23-AC0FAB08E7E4}"/>
              </a:ext>
            </a:extLst>
          </p:cNvPr>
          <p:cNvSpPr>
            <a:spLocks noGrp="1"/>
          </p:cNvSpPr>
          <p:nvPr>
            <p:ph type="title"/>
          </p:nvPr>
        </p:nvSpPr>
        <p:spPr/>
        <p:txBody>
          <a:bodyPr>
            <a:normAutofit fontScale="90000"/>
          </a:bodyPr>
          <a:lstStyle/>
          <a:p>
            <a:r>
              <a:rPr lang="en-US" altLang="en-US" dirty="0">
                <a:solidFill>
                  <a:schemeClr val="tx1"/>
                </a:solidFill>
                <a:ea typeface="ＭＳ Ｐゴシック" panose="020B0600070205080204" pitchFamily="34" charset="-128"/>
              </a:rPr>
              <a:t>Minimize Loss of Control: IDM </a:t>
            </a:r>
            <a:br>
              <a:rPr lang="en-US" altLang="en-US" dirty="0">
                <a:solidFill>
                  <a:schemeClr val="tx1"/>
                </a:solidFill>
                <a:ea typeface="ＭＳ Ｐゴシック" panose="020B0600070205080204" pitchFamily="34" charset="-128"/>
              </a:rPr>
            </a:br>
            <a:r>
              <a:rPr lang="en-US" altLang="en-US" dirty="0">
                <a:solidFill>
                  <a:schemeClr val="tx1"/>
                </a:solidFill>
                <a:ea typeface="ＭＳ Ｐゴシック" panose="020B0600070205080204" pitchFamily="34" charset="-128"/>
              </a:rPr>
              <a:t>Motivation-Authentication Process using PII</a:t>
            </a:r>
          </a:p>
        </p:txBody>
      </p:sp>
      <p:sp>
        <p:nvSpPr>
          <p:cNvPr id="118787" name="Content Placeholder 2">
            <a:extLst>
              <a:ext uri="{FF2B5EF4-FFF2-40B4-BE49-F238E27FC236}">
                <a16:creationId xmlns:a16="http://schemas.microsoft.com/office/drawing/2014/main" id="{4CC7EF6E-24CC-7F2C-1D65-9E536716351E}"/>
              </a:ext>
            </a:extLst>
          </p:cNvPr>
          <p:cNvSpPr>
            <a:spLocks noGrp="1"/>
          </p:cNvSpPr>
          <p:nvPr>
            <p:ph idx="1"/>
          </p:nvPr>
        </p:nvSpPr>
        <p:spPr/>
        <p:txBody>
          <a:bodyPr>
            <a:normAutofit fontScale="85000" lnSpcReduction="20000"/>
          </a:bodyPr>
          <a:lstStyle/>
          <a:p>
            <a:pPr>
              <a:lnSpc>
                <a:spcPct val="90000"/>
              </a:lnSpc>
            </a:pPr>
            <a:endParaRPr lang="en-US" altLang="en-US" sz="2200" dirty="0">
              <a:ea typeface="ＭＳ Ｐゴシック" panose="020B0600070205080204" pitchFamily="34" charset="-128"/>
            </a:endParaRPr>
          </a:p>
          <a:p>
            <a:pPr>
              <a:lnSpc>
                <a:spcPct val="90000"/>
              </a:lnSpc>
            </a:pPr>
            <a:endParaRPr lang="en-US" altLang="en-US" sz="2200" dirty="0">
              <a:ea typeface="ＭＳ Ｐゴシック" panose="020B0600070205080204" pitchFamily="34" charset="-128"/>
            </a:endParaRPr>
          </a:p>
          <a:p>
            <a:pPr>
              <a:lnSpc>
                <a:spcPct val="90000"/>
              </a:lnSpc>
            </a:pPr>
            <a:endParaRPr lang="en-US" altLang="en-US" sz="2200" dirty="0">
              <a:ea typeface="ＭＳ Ｐゴシック" panose="020B0600070205080204" pitchFamily="34" charset="-128"/>
            </a:endParaRPr>
          </a:p>
          <a:p>
            <a:pPr>
              <a:lnSpc>
                <a:spcPct val="90000"/>
              </a:lnSpc>
            </a:pPr>
            <a:endParaRPr lang="en-US" altLang="en-US" sz="2200" dirty="0">
              <a:ea typeface="ＭＳ Ｐゴシック" panose="020B0600070205080204" pitchFamily="34" charset="-128"/>
            </a:endParaRPr>
          </a:p>
          <a:p>
            <a:pPr>
              <a:lnSpc>
                <a:spcPct val="90000"/>
              </a:lnSpc>
            </a:pPr>
            <a:endParaRPr lang="en-US" altLang="en-US" sz="2200" dirty="0">
              <a:ea typeface="ＭＳ Ｐゴシック" panose="020B0600070205080204" pitchFamily="34" charset="-128"/>
            </a:endParaRPr>
          </a:p>
          <a:p>
            <a:pPr>
              <a:lnSpc>
                <a:spcPct val="90000"/>
              </a:lnSpc>
            </a:pPr>
            <a:endParaRPr lang="en-US" altLang="en-US" sz="2200" dirty="0">
              <a:ea typeface="ＭＳ Ｐゴシック" panose="020B0600070205080204" pitchFamily="34" charset="-128"/>
            </a:endParaRPr>
          </a:p>
          <a:p>
            <a:pPr>
              <a:lnSpc>
                <a:spcPct val="90000"/>
              </a:lnSpc>
            </a:pPr>
            <a:endParaRPr lang="en-US" altLang="en-US" sz="2200" dirty="0">
              <a:ea typeface="ＭＳ Ｐゴシック" panose="020B0600070205080204" pitchFamily="34" charset="-128"/>
            </a:endParaRPr>
          </a:p>
          <a:p>
            <a:pPr>
              <a:lnSpc>
                <a:spcPct val="90000"/>
              </a:lnSpc>
            </a:pPr>
            <a:endParaRPr lang="en-US" altLang="en-US" sz="2200" dirty="0">
              <a:ea typeface="ＭＳ Ｐゴシック" panose="020B0600070205080204" pitchFamily="34" charset="-128"/>
            </a:endParaRPr>
          </a:p>
          <a:p>
            <a:pPr>
              <a:lnSpc>
                <a:spcPct val="90000"/>
              </a:lnSpc>
            </a:pPr>
            <a:endParaRPr lang="en-US" altLang="en-US" sz="2200" dirty="0">
              <a:ea typeface="ＭＳ Ｐゴシック" panose="020B0600070205080204" pitchFamily="34" charset="-128"/>
            </a:endParaRPr>
          </a:p>
          <a:p>
            <a:pPr>
              <a:lnSpc>
                <a:spcPct val="90000"/>
              </a:lnSpc>
            </a:pPr>
            <a:endParaRPr lang="en-US" altLang="en-US" sz="2200" dirty="0">
              <a:ea typeface="ＭＳ Ｐゴシック" panose="020B0600070205080204" pitchFamily="34" charset="-128"/>
            </a:endParaRPr>
          </a:p>
          <a:p>
            <a:pPr>
              <a:lnSpc>
                <a:spcPct val="90000"/>
              </a:lnSpc>
            </a:pPr>
            <a:endParaRPr lang="en-US" altLang="en-US" sz="2200" dirty="0">
              <a:ea typeface="ＭＳ Ｐゴシック" panose="020B0600070205080204" pitchFamily="34" charset="-128"/>
            </a:endParaRPr>
          </a:p>
          <a:p>
            <a:pPr>
              <a:lnSpc>
                <a:spcPct val="90000"/>
              </a:lnSpc>
              <a:buFont typeface="Arial" panose="020B0604020202020204" pitchFamily="34" charset="0"/>
              <a:buNone/>
            </a:pPr>
            <a:r>
              <a:rPr lang="en-US" altLang="en-US" sz="2200" dirty="0">
                <a:ea typeface="ＭＳ Ｐゴシック" panose="020B0600070205080204" pitchFamily="34" charset="-128"/>
              </a:rPr>
              <a:t>Problem:  Which information to disclose and how to disclose it.</a:t>
            </a:r>
          </a:p>
          <a:p>
            <a:pPr>
              <a:lnSpc>
                <a:spcPct val="90000"/>
              </a:lnSpc>
            </a:pPr>
            <a:endParaRPr lang="en-US" altLang="en-US" sz="2200" dirty="0">
              <a:solidFill>
                <a:srgbClr val="1E1C11"/>
              </a:solidFill>
              <a:ea typeface="ＭＳ Ｐゴシック" panose="020B0600070205080204" pitchFamily="34" charset="-128"/>
            </a:endParaRPr>
          </a:p>
        </p:txBody>
      </p:sp>
      <p:pic>
        <p:nvPicPr>
          <p:cNvPr id="118788" name="Picture 8" descr="Screen shot 2010-09-09 at 9.29.13 AM.png">
            <a:extLst>
              <a:ext uri="{FF2B5EF4-FFF2-40B4-BE49-F238E27FC236}">
                <a16:creationId xmlns:a16="http://schemas.microsoft.com/office/drawing/2014/main" id="{C4AE19FF-E39F-75CE-E918-52BB1AC1126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04260" y="2263140"/>
            <a:ext cx="46736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4DE24-28B9-BF26-04A5-6733E87B775B}"/>
              </a:ext>
            </a:extLst>
          </p:cNvPr>
          <p:cNvSpPr>
            <a:spLocks noGrp="1"/>
          </p:cNvSpPr>
          <p:nvPr>
            <p:ph type="title"/>
          </p:nvPr>
        </p:nvSpPr>
        <p:spPr/>
        <p:txBody>
          <a:bodyPr>
            <a:noAutofit/>
          </a:bodyPr>
          <a:lstStyle/>
          <a:p>
            <a:r>
              <a:rPr lang="en-US" altLang="en-US" dirty="0">
                <a:solidFill>
                  <a:schemeClr val="tx1"/>
                </a:solidFill>
                <a:ea typeface="ＭＳ Ｐゴシック" panose="020B0600070205080204" pitchFamily="34" charset="-128"/>
              </a:rPr>
              <a:t>Proposed IDM: Active Bundle</a:t>
            </a:r>
          </a:p>
        </p:txBody>
      </p:sp>
      <p:sp>
        <p:nvSpPr>
          <p:cNvPr id="3" name="Content Placeholder 2">
            <a:extLst>
              <a:ext uri="{FF2B5EF4-FFF2-40B4-BE49-F238E27FC236}">
                <a16:creationId xmlns:a16="http://schemas.microsoft.com/office/drawing/2014/main" id="{6601A9B3-E483-ABC0-3EF3-6AD62916F77A}"/>
              </a:ext>
            </a:extLst>
          </p:cNvPr>
          <p:cNvSpPr>
            <a:spLocks noGrp="1"/>
          </p:cNvSpPr>
          <p:nvPr>
            <p:ph idx="1"/>
          </p:nvPr>
        </p:nvSpPr>
        <p:spPr/>
        <p:txBody>
          <a:bodyPr>
            <a:noAutofit/>
          </a:bodyPr>
          <a:lstStyle/>
          <a:p>
            <a:pPr>
              <a:lnSpc>
                <a:spcPct val="90000"/>
              </a:lnSpc>
            </a:pPr>
            <a:r>
              <a:rPr lang="en-US" altLang="en-US" sz="2400" dirty="0">
                <a:effectLst>
                  <a:outerShdw blurRad="38100" dist="38100" dir="2700000" algn="tl">
                    <a:srgbClr val="C0C0C0"/>
                  </a:outerShdw>
                </a:effectLst>
                <a:ea typeface="ＭＳ Ｐゴシック" panose="020B0600070205080204" pitchFamily="34" charset="-128"/>
                <a:cs typeface="Segoe UI" panose="020B0502040204020203" pitchFamily="34" charset="0"/>
              </a:rPr>
              <a:t>Active bundle </a:t>
            </a:r>
            <a:r>
              <a:rPr lang="en-US" altLang="en-US" sz="2400" dirty="0">
                <a:ea typeface="ＭＳ Ｐゴシック" panose="020B0600070205080204" pitchFamily="34" charset="-128"/>
                <a:cs typeface="Segoe UI" panose="020B0502040204020203" pitchFamily="34" charset="0"/>
              </a:rPr>
              <a:t>(</a:t>
            </a:r>
            <a:r>
              <a:rPr lang="en-US" altLang="en-US" sz="2400" dirty="0">
                <a:effectLst>
                  <a:outerShdw blurRad="38100" dist="38100" dir="2700000" algn="tl">
                    <a:srgbClr val="C0C0C0"/>
                  </a:outerShdw>
                </a:effectLst>
                <a:ea typeface="ＭＳ Ｐゴシック" panose="020B0600070205080204" pitchFamily="34" charset="-128"/>
                <a:cs typeface="Segoe UI" panose="020B0502040204020203" pitchFamily="34" charset="0"/>
              </a:rPr>
              <a:t>AB</a:t>
            </a:r>
            <a:r>
              <a:rPr lang="en-US" altLang="en-US" sz="2400" dirty="0">
                <a:ea typeface="ＭＳ Ｐゴシック" panose="020B0600070205080204" pitchFamily="34" charset="-128"/>
                <a:cs typeface="Segoe UI" panose="020B0502040204020203" pitchFamily="34" charset="0"/>
              </a:rPr>
              <a:t>)</a:t>
            </a:r>
            <a:r>
              <a:rPr lang="en-US" altLang="en-US" sz="2400" dirty="0">
                <a:effectLst>
                  <a:outerShdw blurRad="38100" dist="38100" dir="2700000" algn="tl">
                    <a:srgbClr val="C0C0C0"/>
                  </a:outerShdw>
                </a:effectLst>
                <a:ea typeface="ＭＳ Ｐゴシック" panose="020B0600070205080204" pitchFamily="34" charset="-128"/>
                <a:cs typeface="Segoe UI" panose="020B0502040204020203" pitchFamily="34" charset="0"/>
              </a:rPr>
              <a:t> </a:t>
            </a:r>
          </a:p>
          <a:p>
            <a:pPr lvl="1">
              <a:lnSpc>
                <a:spcPct val="90000"/>
              </a:lnSpc>
              <a:spcBef>
                <a:spcPts val="1200"/>
              </a:spcBef>
            </a:pPr>
            <a:r>
              <a:rPr lang="en-US" altLang="en-US" sz="2400" dirty="0">
                <a:ea typeface="ＭＳ Ｐゴシック" panose="020B0600070205080204" pitchFamily="34" charset="-128"/>
                <a:cs typeface="Segoe UI" panose="020B0502040204020203" pitchFamily="34" charset="0"/>
              </a:rPr>
              <a:t>An encapsulating  mechanism </a:t>
            </a:r>
            <a:r>
              <a:rPr lang="en-US" altLang="en-US" sz="2400" dirty="0">
                <a:effectLst>
                  <a:outerShdw blurRad="38100" dist="38100" dir="2700000" algn="tl">
                    <a:srgbClr val="C0C0C0"/>
                  </a:outerShdw>
                </a:effectLst>
                <a:ea typeface="ＭＳ Ｐゴシック" panose="020B0600070205080204" pitchFamily="34" charset="-128"/>
                <a:cs typeface="Segoe UI" panose="020B0502040204020203" pitchFamily="34" charset="0"/>
              </a:rPr>
              <a:t>protecting</a:t>
            </a:r>
            <a:r>
              <a:rPr lang="en-US" altLang="en-US" sz="2400" dirty="0">
                <a:ea typeface="ＭＳ Ｐゴシック" panose="020B0600070205080204" pitchFamily="34" charset="-128"/>
                <a:cs typeface="Segoe UI" panose="020B0502040204020203" pitchFamily="34" charset="0"/>
              </a:rPr>
              <a:t> </a:t>
            </a:r>
            <a:r>
              <a:rPr lang="en-US" altLang="en-US" sz="2400" dirty="0">
                <a:effectLst>
                  <a:outerShdw blurRad="38100" dist="38100" dir="2700000" algn="tl">
                    <a:srgbClr val="C0C0C0"/>
                  </a:outerShdw>
                </a:effectLst>
                <a:ea typeface="ＭＳ Ｐゴシック" panose="020B0600070205080204" pitchFamily="34" charset="-128"/>
                <a:cs typeface="Segoe UI" panose="020B0502040204020203" pitchFamily="34" charset="0"/>
              </a:rPr>
              <a:t>data</a:t>
            </a:r>
            <a:r>
              <a:rPr lang="en-US" altLang="en-US" sz="2400" dirty="0">
                <a:ea typeface="ＭＳ Ｐゴシック" panose="020B0600070205080204" pitchFamily="34" charset="-128"/>
                <a:cs typeface="Segoe UI" panose="020B0502040204020203" pitchFamily="34" charset="0"/>
              </a:rPr>
              <a:t> carried </a:t>
            </a:r>
            <a:r>
              <a:rPr lang="en-US" altLang="en-US" sz="2400" dirty="0">
                <a:effectLst>
                  <a:outerShdw blurRad="38100" dist="38100" dir="2700000" algn="tl">
                    <a:srgbClr val="C0C0C0"/>
                  </a:outerShdw>
                </a:effectLst>
                <a:ea typeface="ＭＳ Ｐゴシック" panose="020B0600070205080204" pitchFamily="34" charset="-128"/>
                <a:cs typeface="Segoe UI" panose="020B0502040204020203" pitchFamily="34" charset="0"/>
              </a:rPr>
              <a:t>within </a:t>
            </a:r>
            <a:r>
              <a:rPr lang="en-US" altLang="en-US" sz="2400" dirty="0">
                <a:ea typeface="ＭＳ Ｐゴシック" panose="020B0600070205080204" pitchFamily="34" charset="-128"/>
                <a:cs typeface="Segoe UI" panose="020B0502040204020203" pitchFamily="34" charset="0"/>
              </a:rPr>
              <a:t>it</a:t>
            </a:r>
          </a:p>
          <a:p>
            <a:pPr lvl="1">
              <a:lnSpc>
                <a:spcPct val="90000"/>
              </a:lnSpc>
              <a:spcBef>
                <a:spcPts val="1200"/>
              </a:spcBef>
            </a:pPr>
            <a:r>
              <a:rPr lang="en-US" altLang="en-US" sz="2400" dirty="0">
                <a:ea typeface="ＭＳ Ｐゴシック" panose="020B0600070205080204" pitchFamily="34" charset="-128"/>
                <a:cs typeface="Segoe UI" panose="020B0502040204020203" pitchFamily="34" charset="0"/>
              </a:rPr>
              <a:t>Includes </a:t>
            </a:r>
            <a:r>
              <a:rPr lang="en-US" altLang="en-US" sz="2400" dirty="0">
                <a:effectLst>
                  <a:outerShdw blurRad="38100" dist="38100" dir="2700000" algn="tl">
                    <a:srgbClr val="C0C0C0"/>
                  </a:outerShdw>
                </a:effectLst>
                <a:ea typeface="ＭＳ Ｐゴシック" panose="020B0600070205080204" pitchFamily="34" charset="-128"/>
                <a:cs typeface="Segoe UI" panose="020B0502040204020203" pitchFamily="34" charset="0"/>
              </a:rPr>
              <a:t>data</a:t>
            </a:r>
          </a:p>
          <a:p>
            <a:pPr lvl="1">
              <a:lnSpc>
                <a:spcPct val="90000"/>
              </a:lnSpc>
              <a:spcBef>
                <a:spcPts val="1200"/>
              </a:spcBef>
            </a:pPr>
            <a:r>
              <a:rPr lang="en-US" altLang="en-US" sz="2400" dirty="0">
                <a:ea typeface="ＭＳ Ｐゴシック" panose="020B0600070205080204" pitchFamily="34" charset="-128"/>
                <a:cs typeface="Segoe UI" panose="020B0502040204020203" pitchFamily="34" charset="0"/>
              </a:rPr>
              <a:t>Includes </a:t>
            </a:r>
            <a:r>
              <a:rPr lang="en-US" altLang="en-US" sz="2400" dirty="0">
                <a:effectLst>
                  <a:outerShdw blurRad="38100" dist="38100" dir="2700000" algn="tl">
                    <a:srgbClr val="C0C0C0"/>
                  </a:outerShdw>
                </a:effectLst>
                <a:ea typeface="ＭＳ Ｐゴシック" panose="020B0600070205080204" pitchFamily="34" charset="-128"/>
                <a:cs typeface="Segoe UI" panose="020B0502040204020203" pitchFamily="34" charset="0"/>
              </a:rPr>
              <a:t>metadata </a:t>
            </a:r>
            <a:r>
              <a:rPr lang="en-US" altLang="en-US" sz="2400" dirty="0">
                <a:ea typeface="ＭＳ Ｐゴシック" panose="020B0600070205080204" pitchFamily="34" charset="-128"/>
                <a:cs typeface="Segoe UI" panose="020B0502040204020203" pitchFamily="34" charset="0"/>
              </a:rPr>
              <a:t>used for managing confidentiality</a:t>
            </a:r>
          </a:p>
          <a:p>
            <a:pPr lvl="2">
              <a:lnSpc>
                <a:spcPct val="90000"/>
              </a:lnSpc>
              <a:spcBef>
                <a:spcPts val="600"/>
              </a:spcBef>
            </a:pPr>
            <a:r>
              <a:rPr lang="en-US" altLang="en-US" sz="2400" dirty="0">
                <a:ea typeface="ＭＳ Ｐゴシック" panose="020B0600070205080204" pitchFamily="34" charset="-128"/>
                <a:cs typeface="Segoe UI" panose="020B0502040204020203" pitchFamily="34" charset="0"/>
              </a:rPr>
              <a:t>Both privacy of  data and privacy of the whole AB</a:t>
            </a:r>
          </a:p>
          <a:p>
            <a:pPr lvl="1">
              <a:lnSpc>
                <a:spcPct val="90000"/>
              </a:lnSpc>
              <a:spcBef>
                <a:spcPts val="1200"/>
              </a:spcBef>
            </a:pPr>
            <a:r>
              <a:rPr lang="en-US" altLang="en-US" sz="2400" dirty="0">
                <a:ea typeface="ＭＳ Ｐゴシック" panose="020B0600070205080204" pitchFamily="34" charset="-128"/>
                <a:cs typeface="Segoe UI" panose="020B0502040204020203" pitchFamily="34" charset="0"/>
              </a:rPr>
              <a:t>Includes Virtual Machine (VM)</a:t>
            </a:r>
          </a:p>
          <a:p>
            <a:pPr lvl="2">
              <a:lnSpc>
                <a:spcPct val="90000"/>
              </a:lnSpc>
              <a:spcBef>
                <a:spcPts val="1200"/>
              </a:spcBef>
            </a:pPr>
            <a:r>
              <a:rPr lang="en-US" altLang="en-US" sz="2400" dirty="0">
                <a:ea typeface="ＭＳ Ｐゴシック" panose="020B0600070205080204" pitchFamily="34" charset="-128"/>
                <a:cs typeface="Segoe UI" panose="020B0502040204020203" pitchFamily="34" charset="0"/>
              </a:rPr>
              <a:t>performing a set of </a:t>
            </a:r>
            <a:r>
              <a:rPr lang="en-US" altLang="en-US" sz="2400" dirty="0">
                <a:effectLst>
                  <a:outerShdw blurRad="38100" dist="38100" dir="2700000" algn="tl">
                    <a:srgbClr val="C0C0C0"/>
                  </a:outerShdw>
                </a:effectLst>
                <a:ea typeface="ＭＳ Ｐゴシック" panose="020B0600070205080204" pitchFamily="34" charset="-128"/>
                <a:cs typeface="Segoe UI" panose="020B0502040204020203" pitchFamily="34" charset="0"/>
              </a:rPr>
              <a:t>operations </a:t>
            </a:r>
          </a:p>
          <a:p>
            <a:pPr lvl="2">
              <a:lnSpc>
                <a:spcPct val="90000"/>
              </a:lnSpc>
              <a:spcBef>
                <a:spcPts val="1200"/>
              </a:spcBef>
            </a:pPr>
            <a:r>
              <a:rPr lang="en-US" altLang="en-US" sz="2400" dirty="0">
                <a:effectLst>
                  <a:outerShdw blurRad="38100" dist="38100" dir="2700000" algn="tl">
                    <a:srgbClr val="C0C0C0"/>
                  </a:outerShdw>
                </a:effectLst>
                <a:ea typeface="ＭＳ Ｐゴシック" panose="020B0600070205080204" pitchFamily="34" charset="-128"/>
                <a:cs typeface="Segoe UI" panose="020B0502040204020203" pitchFamily="34" charset="0"/>
              </a:rPr>
              <a:t>protecting </a:t>
            </a:r>
            <a:r>
              <a:rPr lang="en-US" altLang="en-US" sz="2400" dirty="0">
                <a:ea typeface="ＭＳ Ｐゴシック" panose="020B0600070205080204" pitchFamily="34" charset="-128"/>
                <a:cs typeface="Segoe UI" panose="020B0502040204020203" pitchFamily="34" charset="0"/>
              </a:rPr>
              <a:t>its </a:t>
            </a:r>
            <a:r>
              <a:rPr lang="en-US" altLang="en-US" sz="2400" dirty="0">
                <a:effectLst>
                  <a:outerShdw blurRad="38100" dist="38100" dir="2700000" algn="tl">
                    <a:srgbClr val="C0C0C0"/>
                  </a:outerShdw>
                </a:effectLst>
                <a:ea typeface="ＭＳ Ｐゴシック" panose="020B0600070205080204" pitchFamily="34" charset="-128"/>
                <a:cs typeface="Segoe UI" panose="020B0502040204020203" pitchFamily="34" charset="0"/>
              </a:rPr>
              <a:t>confidentiality</a:t>
            </a:r>
          </a:p>
          <a:p>
            <a:endParaRPr lang="en-US" altLang="en-US" dirty="0">
              <a:solidFill>
                <a:srgbClr val="1E1C11"/>
              </a:solidFill>
              <a:ea typeface="ＭＳ Ｐゴシック" panose="020B0600070205080204" pitchFamily="34" charset="-128"/>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9C8C8-DA5C-D28E-6F8F-71E97090D0F9}"/>
              </a:ext>
            </a:extLst>
          </p:cNvPr>
          <p:cNvSpPr>
            <a:spLocks noGrp="1"/>
          </p:cNvSpPr>
          <p:nvPr>
            <p:ph type="title"/>
          </p:nvPr>
        </p:nvSpPr>
        <p:spPr/>
        <p:txBody>
          <a:bodyPr>
            <a:normAutofit/>
          </a:bodyPr>
          <a:lstStyle/>
          <a:p>
            <a:r>
              <a:rPr lang="en-US" altLang="en-US" dirty="0">
                <a:solidFill>
                  <a:schemeClr val="tx1"/>
                </a:solidFill>
                <a:ea typeface="ＭＳ Ｐゴシック" panose="020B0600070205080204" pitchFamily="34" charset="-128"/>
              </a:rPr>
              <a:t>Proposed IDM: Active Bundle (Cont.)</a:t>
            </a:r>
          </a:p>
        </p:txBody>
      </p:sp>
      <p:sp>
        <p:nvSpPr>
          <p:cNvPr id="3" name="Content Placeholder 2">
            <a:extLst>
              <a:ext uri="{FF2B5EF4-FFF2-40B4-BE49-F238E27FC236}">
                <a16:creationId xmlns:a16="http://schemas.microsoft.com/office/drawing/2014/main" id="{0C047AFC-AB39-F5AF-CEBD-528C353AD138}"/>
              </a:ext>
            </a:extLst>
          </p:cNvPr>
          <p:cNvSpPr>
            <a:spLocks noGrp="1"/>
          </p:cNvSpPr>
          <p:nvPr>
            <p:ph idx="1"/>
          </p:nvPr>
        </p:nvSpPr>
        <p:spPr/>
        <p:txBody>
          <a:bodyPr/>
          <a:lstStyle/>
          <a:p>
            <a:r>
              <a:rPr lang="en-US" altLang="en-US" sz="2400" dirty="0">
                <a:effectLst>
                  <a:outerShdw blurRad="38100" dist="38100" dir="2700000" algn="tl">
                    <a:srgbClr val="C0C0C0"/>
                  </a:outerShdw>
                </a:effectLst>
                <a:ea typeface="ＭＳ Ｐゴシック" panose="020B0600070205080204" pitchFamily="34" charset="-128"/>
                <a:cs typeface="Segoe UI" panose="020B0502040204020203" pitchFamily="34" charset="0"/>
              </a:rPr>
              <a:t>Active Bundles—Operations</a:t>
            </a:r>
            <a:endParaRPr lang="en-US" altLang="en-US" sz="2400" dirty="0">
              <a:ea typeface="ＭＳ Ｐゴシック" panose="020B0600070205080204" pitchFamily="34" charset="-128"/>
              <a:cs typeface="Segoe UI" panose="020B0502040204020203" pitchFamily="34" charset="0"/>
            </a:endParaRPr>
          </a:p>
          <a:p>
            <a:pPr lvl="1"/>
            <a:r>
              <a:rPr lang="en-US" altLang="en-US" sz="2400" dirty="0">
                <a:effectLst>
                  <a:outerShdw blurRad="38100" dist="38100" dir="2700000" algn="tl">
                    <a:srgbClr val="C0C0C0"/>
                  </a:outerShdw>
                </a:effectLst>
                <a:ea typeface="ＭＳ Ｐゴシック" panose="020B0600070205080204" pitchFamily="34" charset="-128"/>
                <a:cs typeface="Segoe UI" panose="020B0502040204020203" pitchFamily="34" charset="0"/>
              </a:rPr>
              <a:t>Self-Integrity check</a:t>
            </a:r>
          </a:p>
          <a:p>
            <a:pPr marL="989013" lvl="2" indent="-285750">
              <a:buNone/>
            </a:pPr>
            <a:r>
              <a:rPr lang="en-US" altLang="en-US" sz="2400" dirty="0">
                <a:ea typeface="ＭＳ Ｐゴシック" panose="020B0600070205080204" pitchFamily="34" charset="-128"/>
                <a:cs typeface="Segoe UI" panose="020B0502040204020203" pitchFamily="34" charset="0"/>
              </a:rPr>
              <a:t>  E.g., Uses a hash function</a:t>
            </a:r>
          </a:p>
          <a:p>
            <a:pPr lvl="1"/>
            <a:r>
              <a:rPr lang="en-US" altLang="en-US" sz="2400" dirty="0">
                <a:effectLst>
                  <a:outerShdw blurRad="38100" dist="38100" dir="2700000" algn="tl">
                    <a:srgbClr val="C0C0C0"/>
                  </a:outerShdw>
                </a:effectLst>
                <a:ea typeface="ＭＳ Ｐゴシック" panose="020B0600070205080204" pitchFamily="34" charset="-128"/>
                <a:cs typeface="Segoe UI" panose="020B0502040204020203" pitchFamily="34" charset="0"/>
              </a:rPr>
              <a:t>Evaporation/ Filtering</a:t>
            </a:r>
            <a:endParaRPr lang="en-US" altLang="en-US" sz="2400" dirty="0">
              <a:ea typeface="ＭＳ Ｐゴシック" panose="020B0600070205080204" pitchFamily="34" charset="-128"/>
              <a:cs typeface="Segoe UI" panose="020B0502040204020203" pitchFamily="34" charset="0"/>
            </a:endParaRPr>
          </a:p>
          <a:p>
            <a:pPr lvl="1">
              <a:buFont typeface="Arial" panose="020B0604020202020204" pitchFamily="34" charset="0"/>
              <a:buNone/>
            </a:pPr>
            <a:r>
              <a:rPr lang="en-US" altLang="en-US" sz="2400" dirty="0">
                <a:ea typeface="ＭＳ Ｐゴシック" panose="020B0600070205080204" pitchFamily="34" charset="-128"/>
                <a:cs typeface="Segoe UI" panose="020B0502040204020203" pitchFamily="34" charset="0"/>
              </a:rPr>
              <a:t>	Self-destroys (a part of) AB’s sensitive data when threatened with a  disclosure</a:t>
            </a:r>
          </a:p>
          <a:p>
            <a:pPr lvl="1"/>
            <a:r>
              <a:rPr lang="en-US" altLang="en-US" sz="2400" dirty="0">
                <a:effectLst>
                  <a:outerShdw blurRad="38100" dist="38100" dir="2700000" algn="tl">
                    <a:srgbClr val="C0C0C0"/>
                  </a:outerShdw>
                </a:effectLst>
                <a:ea typeface="ＭＳ Ｐゴシック" panose="020B0600070205080204" pitchFamily="34" charset="-128"/>
                <a:cs typeface="Segoe UI" panose="020B0502040204020203" pitchFamily="34" charset="0"/>
              </a:rPr>
              <a:t>Apoptosis</a:t>
            </a:r>
            <a:endParaRPr lang="en-US" altLang="en-US" sz="2400" dirty="0">
              <a:ea typeface="ＭＳ Ｐゴシック" panose="020B0600070205080204" pitchFamily="34" charset="-128"/>
              <a:cs typeface="Segoe UI" panose="020B0502040204020203" pitchFamily="34" charset="0"/>
            </a:endParaRPr>
          </a:p>
          <a:p>
            <a:pPr lvl="1">
              <a:buFont typeface="Arial" panose="020B0604020202020204" pitchFamily="34" charset="0"/>
              <a:buNone/>
            </a:pPr>
            <a:r>
              <a:rPr lang="en-US" altLang="en-US" sz="2400" dirty="0">
                <a:ea typeface="ＭＳ Ｐゴシック" panose="020B0600070205080204" pitchFamily="34" charset="-128"/>
                <a:cs typeface="Segoe UI" panose="020B0502040204020203" pitchFamily="34" charset="0"/>
              </a:rPr>
              <a:t>	Self-destructs AB’s completely  </a:t>
            </a:r>
          </a:p>
          <a:p>
            <a:endParaRPr lang="en-US" altLang="en-US" dirty="0">
              <a:solidFill>
                <a:srgbClr val="1E1C11"/>
              </a:solidFill>
              <a:ea typeface="ＭＳ Ｐゴシック" panose="020B0600070205080204" pitchFamily="34" charset="-128"/>
            </a:endParaRPr>
          </a:p>
        </p:txBody>
      </p:sp>
      <p:sp>
        <p:nvSpPr>
          <p:cNvPr id="121860" name="Slide Number Placeholder 3">
            <a:extLst>
              <a:ext uri="{FF2B5EF4-FFF2-40B4-BE49-F238E27FC236}">
                <a16:creationId xmlns:a16="http://schemas.microsoft.com/office/drawing/2014/main" id="{5F13884D-CFC9-B25D-77A3-2D204BA4FB87}"/>
              </a:ext>
            </a:extLst>
          </p:cNvPr>
          <p:cNvSpPr>
            <a:spLocks noGrp="1"/>
          </p:cNvSpPr>
          <p:nvPr>
            <p:ph type="sldNum" sz="quarter" idx="4294967295"/>
          </p:nvPr>
        </p:nvSpPr>
        <p:spPr bwMode="auto">
          <a:xfrm>
            <a:off x="9297988" y="6035675"/>
            <a:ext cx="28940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0DB45C36-1D6E-4A61-BE1F-FF86251F1EE7}" type="slidenum">
              <a:rPr lang="en-US" altLang="en-US" sz="1200">
                <a:solidFill>
                  <a:srgbClr val="898989"/>
                </a:solidFill>
                <a:latin typeface="Calibri" panose="020F0502020204030204" pitchFamily="34" charset="0"/>
              </a:rPr>
              <a:pPr eaLnBrk="1" hangingPunct="1"/>
              <a:t>79</a:t>
            </a:fld>
            <a:endParaRPr lang="en-US" altLang="en-US" sz="1200">
              <a:solidFill>
                <a:srgbClr val="898989"/>
              </a:solidFill>
              <a:latin typeface="Calibri" panose="020F050202020403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750AD-C098-9020-A6F6-C5796FA816AA}"/>
              </a:ext>
            </a:extLst>
          </p:cNvPr>
          <p:cNvSpPr>
            <a:spLocks noGrp="1"/>
          </p:cNvSpPr>
          <p:nvPr>
            <p:ph type="title"/>
          </p:nvPr>
        </p:nvSpPr>
        <p:spPr/>
        <p:txBody>
          <a:bodyPr>
            <a:normAutofit fontScale="90000"/>
          </a:bodyPr>
          <a:lstStyle/>
          <a:p>
            <a:pPr eaLnBrk="1" hangingPunct="1"/>
            <a:r>
              <a:rPr lang="en-US" altLang="en-US" dirty="0">
                <a:solidFill>
                  <a:schemeClr val="tx1"/>
                </a:solidFill>
                <a:ea typeface="ＭＳ Ｐゴシック" panose="020B0600070205080204" pitchFamily="34" charset="-128"/>
              </a:rPr>
              <a:t>Impact of cloud computing on the governance structure of IT organizations</a:t>
            </a:r>
          </a:p>
        </p:txBody>
      </p:sp>
      <p:pic>
        <p:nvPicPr>
          <p:cNvPr id="25603" name="Content Placeholder 4" descr="structure.PNG">
            <a:extLst>
              <a:ext uri="{FF2B5EF4-FFF2-40B4-BE49-F238E27FC236}">
                <a16:creationId xmlns:a16="http://schemas.microsoft.com/office/drawing/2014/main" id="{C439D8EF-E9AD-D5C5-174F-FC262E0F6BF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67215" y="2014194"/>
            <a:ext cx="6457570" cy="4287575"/>
          </a:xfrm>
        </p:spPr>
      </p:pic>
      <p:sp>
        <p:nvSpPr>
          <p:cNvPr id="25604" name="Slide Number Placeholder 3">
            <a:extLst>
              <a:ext uri="{FF2B5EF4-FFF2-40B4-BE49-F238E27FC236}">
                <a16:creationId xmlns:a16="http://schemas.microsoft.com/office/drawing/2014/main" id="{1D61676D-DDA2-F0B7-6E83-2BFD424B36A6}"/>
              </a:ext>
            </a:extLst>
          </p:cNvPr>
          <p:cNvSpPr>
            <a:spLocks noGrp="1"/>
          </p:cNvSpPr>
          <p:nvPr>
            <p:ph type="sldNum" sz="quarter" idx="4294967295"/>
          </p:nvPr>
        </p:nvSpPr>
        <p:spPr bwMode="auto">
          <a:xfrm>
            <a:off x="9297988" y="6035675"/>
            <a:ext cx="28940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9CD4B4DE-E854-4016-880A-E9D6990D8697}" type="slidenum">
              <a:rPr lang="en-US" altLang="en-US" sz="1200">
                <a:solidFill>
                  <a:srgbClr val="898989"/>
                </a:solidFill>
                <a:latin typeface="Calibri" panose="020F0502020204030204" pitchFamily="34" charset="0"/>
              </a:rPr>
              <a:pPr eaLnBrk="1" hangingPunct="1"/>
              <a:t>8</a:t>
            </a:fld>
            <a:endParaRPr lang="en-US" altLang="en-US" sz="1200">
              <a:solidFill>
                <a:srgbClr val="898989"/>
              </a:solidFill>
              <a:latin typeface="Calibri" panose="020F0502020204030204"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59AF4-B554-116E-48AD-DC5C82E0F411}"/>
              </a:ext>
            </a:extLst>
          </p:cNvPr>
          <p:cNvSpPr>
            <a:spLocks noGrp="1"/>
          </p:cNvSpPr>
          <p:nvPr>
            <p:ph type="title"/>
          </p:nvPr>
        </p:nvSpPr>
        <p:spPr/>
        <p:txBody>
          <a:bodyPr>
            <a:normAutofit fontScale="90000"/>
          </a:bodyPr>
          <a:lstStyle/>
          <a:p>
            <a:r>
              <a:rPr lang="en-US" altLang="en-US" dirty="0">
                <a:solidFill>
                  <a:schemeClr val="tx1"/>
                </a:solidFill>
                <a:ea typeface="ＭＳ Ｐゴシック" panose="020B0600070205080204" pitchFamily="34" charset="-128"/>
              </a:rPr>
              <a:t>Proposed IDM: Characteristics and Advantages</a:t>
            </a:r>
          </a:p>
        </p:txBody>
      </p:sp>
      <p:sp>
        <p:nvSpPr>
          <p:cNvPr id="135171" name="Content Placeholder 2">
            <a:extLst>
              <a:ext uri="{FF2B5EF4-FFF2-40B4-BE49-F238E27FC236}">
                <a16:creationId xmlns:a16="http://schemas.microsoft.com/office/drawing/2014/main" id="{4703F05D-DDA1-6EAF-0F60-E2F42B4D7FF4}"/>
              </a:ext>
            </a:extLst>
          </p:cNvPr>
          <p:cNvSpPr>
            <a:spLocks noGrp="1"/>
          </p:cNvSpPr>
          <p:nvPr>
            <p:ph idx="1"/>
          </p:nvPr>
        </p:nvSpPr>
        <p:spPr/>
        <p:txBody>
          <a:bodyPr>
            <a:normAutofit fontScale="92500"/>
          </a:bodyPr>
          <a:lstStyle/>
          <a:p>
            <a:pPr marL="457200" indent="-457200">
              <a:lnSpc>
                <a:spcPct val="80000"/>
              </a:lnSpc>
            </a:pPr>
            <a:r>
              <a:rPr lang="en-US" altLang="en-US" sz="2600" dirty="0">
                <a:ea typeface="ＭＳ Ｐゴシック" panose="020B0600070205080204" pitchFamily="34" charset="-128"/>
              </a:rPr>
              <a:t>Ability to use Identity data on untrusted hosts</a:t>
            </a:r>
          </a:p>
          <a:p>
            <a:pPr marL="838200" lvl="1" indent="-381000">
              <a:lnSpc>
                <a:spcPct val="80000"/>
              </a:lnSpc>
              <a:buFont typeface="Arial" panose="020B0604020202020204" pitchFamily="34" charset="0"/>
              <a:buChar char="•"/>
            </a:pPr>
            <a:r>
              <a:rPr lang="en-US" altLang="en-US" sz="2200" dirty="0">
                <a:ea typeface="ＭＳ Ｐゴシック" panose="020B0600070205080204" pitchFamily="34" charset="-128"/>
              </a:rPr>
              <a:t>Self Integrity Check                                                                 </a:t>
            </a:r>
          </a:p>
          <a:p>
            <a:pPr marL="838200" lvl="1" indent="-381000">
              <a:lnSpc>
                <a:spcPct val="80000"/>
              </a:lnSpc>
              <a:buFont typeface="Arial" panose="020B0604020202020204" pitchFamily="34" charset="0"/>
              <a:buChar char="•"/>
            </a:pPr>
            <a:r>
              <a:rPr lang="en-US" altLang="en-US" sz="2200" dirty="0">
                <a:ea typeface="ＭＳ Ｐゴシック" panose="020B0600070205080204" pitchFamily="34" charset="-128"/>
              </a:rPr>
              <a:t>Integrity compromised- apoptosis or evaporation                 </a:t>
            </a:r>
          </a:p>
          <a:p>
            <a:pPr marL="838200" lvl="1" indent="-381000">
              <a:lnSpc>
                <a:spcPct val="80000"/>
              </a:lnSpc>
              <a:buFont typeface="Arial" panose="020B0604020202020204" pitchFamily="34" charset="0"/>
              <a:buChar char="•"/>
            </a:pPr>
            <a:r>
              <a:rPr lang="en-US" altLang="en-US" sz="2200" dirty="0">
                <a:ea typeface="ＭＳ Ｐゴシック" panose="020B0600070205080204" pitchFamily="34" charset="-128"/>
              </a:rPr>
              <a:t>Data should not be on this host</a:t>
            </a:r>
          </a:p>
          <a:p>
            <a:pPr marL="457200" indent="-457200">
              <a:lnSpc>
                <a:spcPct val="80000"/>
              </a:lnSpc>
            </a:pPr>
            <a:r>
              <a:rPr lang="en-US" altLang="en-US" sz="2600" dirty="0">
                <a:ea typeface="ＭＳ Ｐゴシック" panose="020B0600070205080204" pitchFamily="34" charset="-128"/>
              </a:rPr>
              <a:t>Independent of Third Party</a:t>
            </a:r>
          </a:p>
          <a:p>
            <a:pPr marL="838200" lvl="1" indent="-381000">
              <a:lnSpc>
                <a:spcPct val="80000"/>
              </a:lnSpc>
            </a:pPr>
            <a:r>
              <a:rPr lang="en-US" altLang="en-US" sz="2200" dirty="0">
                <a:ea typeface="ＭＳ Ｐゴシック" panose="020B0600070205080204" pitchFamily="34" charset="-128"/>
              </a:rPr>
              <a:t>Prevents correlation attacks</a:t>
            </a:r>
          </a:p>
          <a:p>
            <a:pPr marL="457200" indent="-457200">
              <a:lnSpc>
                <a:spcPct val="80000"/>
              </a:lnSpc>
            </a:pPr>
            <a:r>
              <a:rPr lang="en-US" altLang="en-US" sz="2600" dirty="0">
                <a:ea typeface="ＭＳ Ｐゴシック" panose="020B0600070205080204" pitchFamily="34" charset="-128"/>
              </a:rPr>
              <a:t>Establishes the trust of users in IDM </a:t>
            </a:r>
          </a:p>
          <a:p>
            <a:pPr marL="838200" lvl="1" indent="-381000">
              <a:lnSpc>
                <a:spcPct val="80000"/>
              </a:lnSpc>
            </a:pPr>
            <a:r>
              <a:rPr lang="en-US" altLang="en-US" sz="2200" dirty="0">
                <a:ea typeface="ＭＳ Ｐゴシック" panose="020B0600070205080204" pitchFamily="34" charset="-128"/>
              </a:rPr>
              <a:t>Through putting the user in control of who has his data </a:t>
            </a:r>
          </a:p>
          <a:p>
            <a:pPr marL="838200" lvl="1" indent="-381000">
              <a:lnSpc>
                <a:spcPct val="80000"/>
              </a:lnSpc>
            </a:pPr>
            <a:r>
              <a:rPr lang="en-US" altLang="en-US" sz="2200" dirty="0">
                <a:ea typeface="ＭＳ Ｐゴシック" panose="020B0600070205080204" pitchFamily="34" charset="-128"/>
              </a:rPr>
              <a:t>Identity is being used in the process of authentication, negotiation, and data exchange.</a:t>
            </a:r>
          </a:p>
          <a:p>
            <a:pPr marL="457200" indent="-457200">
              <a:lnSpc>
                <a:spcPct val="80000"/>
              </a:lnSpc>
            </a:pPr>
            <a:r>
              <a:rPr lang="en-US" altLang="en-US" sz="2600" dirty="0">
                <a:ea typeface="ＭＳ Ｐゴシック" panose="020B0600070205080204" pitchFamily="34" charset="-128"/>
              </a:rPr>
              <a:t>Minimal disclosure to the SP</a:t>
            </a:r>
          </a:p>
          <a:p>
            <a:pPr marL="838200" lvl="1" indent="-381000">
              <a:lnSpc>
                <a:spcPct val="80000"/>
              </a:lnSpc>
            </a:pPr>
            <a:r>
              <a:rPr lang="en-US" altLang="en-US" sz="2200" dirty="0">
                <a:ea typeface="ＭＳ Ｐゴシック" panose="020B0600070205080204" pitchFamily="34" charset="-128"/>
              </a:rPr>
              <a:t>SP receives only necessary information. </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E7F9D-D946-E139-2CD7-372D1C81F61A}"/>
              </a:ext>
            </a:extLst>
          </p:cNvPr>
          <p:cNvSpPr>
            <a:spLocks noGrp="1"/>
          </p:cNvSpPr>
          <p:nvPr>
            <p:ph type="title"/>
          </p:nvPr>
        </p:nvSpPr>
        <p:spPr/>
        <p:txBody>
          <a:bodyPr>
            <a:normAutofit/>
          </a:bodyPr>
          <a:lstStyle/>
          <a:p>
            <a:r>
              <a:rPr lang="en-US" altLang="en-US" dirty="0">
                <a:solidFill>
                  <a:schemeClr val="tx1"/>
                </a:solidFill>
                <a:ea typeface="ＭＳ Ｐゴシック" panose="020B0600070205080204" pitchFamily="34" charset="-128"/>
              </a:rPr>
              <a:t>Proposed IDM: Conclusion &amp; Future Work </a:t>
            </a:r>
          </a:p>
        </p:txBody>
      </p:sp>
      <p:sp>
        <p:nvSpPr>
          <p:cNvPr id="136195" name="Content Placeholder 2">
            <a:extLst>
              <a:ext uri="{FF2B5EF4-FFF2-40B4-BE49-F238E27FC236}">
                <a16:creationId xmlns:a16="http://schemas.microsoft.com/office/drawing/2014/main" id="{EDF9D2FA-964D-020A-3A81-61EFF30ED96E}"/>
              </a:ext>
            </a:extLst>
          </p:cNvPr>
          <p:cNvSpPr>
            <a:spLocks noGrp="1"/>
          </p:cNvSpPr>
          <p:nvPr>
            <p:ph idx="1"/>
          </p:nvPr>
        </p:nvSpPr>
        <p:spPr/>
        <p:txBody>
          <a:bodyPr/>
          <a:lstStyle/>
          <a:p>
            <a:r>
              <a:rPr lang="en-US" altLang="en-US" sz="2000" dirty="0">
                <a:ea typeface="ＭＳ Ｐゴシック" panose="020B0600070205080204" pitchFamily="34" charset="-128"/>
              </a:rPr>
              <a:t>Problems with IDM in Cloud Computing</a:t>
            </a:r>
          </a:p>
          <a:p>
            <a:pPr lvl="1"/>
            <a:r>
              <a:rPr lang="en-US" altLang="en-US" sz="2000" dirty="0">
                <a:ea typeface="ＭＳ Ｐゴシック" panose="020B0600070205080204" pitchFamily="34" charset="-128"/>
              </a:rPr>
              <a:t>Collusion of Identity Information</a:t>
            </a:r>
          </a:p>
          <a:p>
            <a:pPr lvl="1"/>
            <a:r>
              <a:rPr lang="en-US" altLang="en-US" sz="2000" dirty="0">
                <a:ea typeface="ＭＳ Ｐゴシック" panose="020B0600070205080204" pitchFamily="34" charset="-128"/>
              </a:rPr>
              <a:t>Prohibited Untrusted Hosts</a:t>
            </a:r>
          </a:p>
          <a:p>
            <a:pPr lvl="1"/>
            <a:r>
              <a:rPr lang="en-US" altLang="en-US" sz="2000" dirty="0">
                <a:ea typeface="ＭＳ Ｐゴシック" panose="020B0600070205080204" pitchFamily="34" charset="-128"/>
              </a:rPr>
              <a:t>Usage of Trusted Third Party</a:t>
            </a:r>
          </a:p>
          <a:p>
            <a:r>
              <a:rPr lang="en-US" altLang="en-US" sz="2000" dirty="0">
                <a:ea typeface="ＭＳ Ｐゴシック" panose="020B0600070205080204" pitchFamily="34" charset="-128"/>
              </a:rPr>
              <a:t>Proposed Approaches</a:t>
            </a:r>
          </a:p>
          <a:p>
            <a:pPr lvl="1"/>
            <a:r>
              <a:rPr lang="en-US" altLang="en-US" sz="2000" dirty="0">
                <a:ea typeface="ＭＳ Ｐゴシック" panose="020B0600070205080204" pitchFamily="34" charset="-128"/>
              </a:rPr>
              <a:t>IDM based on Anonymous Identification</a:t>
            </a:r>
          </a:p>
          <a:p>
            <a:pPr lvl="1"/>
            <a:r>
              <a:rPr lang="en-US" altLang="en-US" sz="2000" dirty="0">
                <a:ea typeface="ＭＳ Ｐゴシック" panose="020B0600070205080204" pitchFamily="34" charset="-128"/>
              </a:rPr>
              <a:t>IDM based on Predicate over Encrypted data</a:t>
            </a:r>
          </a:p>
          <a:p>
            <a:r>
              <a:rPr lang="en-US" altLang="en-US" sz="2000" dirty="0">
                <a:ea typeface="ＭＳ Ｐゴシック" panose="020B0600070205080204" pitchFamily="34" charset="-128"/>
              </a:rPr>
              <a:t>Future work</a:t>
            </a:r>
          </a:p>
          <a:p>
            <a:pPr lvl="1"/>
            <a:r>
              <a:rPr lang="en-US" altLang="en-US" sz="2000" dirty="0">
                <a:ea typeface="ＭＳ Ｐゴシック" panose="020B0600070205080204" pitchFamily="34" charset="-128"/>
              </a:rPr>
              <a:t>Develop the prototype, conduct experiments and evaluate the approach</a:t>
            </a:r>
          </a:p>
          <a:p>
            <a:endParaRPr lang="en-US" altLang="en-US" dirty="0">
              <a:solidFill>
                <a:srgbClr val="1E1C11"/>
              </a:solidFill>
              <a:ea typeface="ＭＳ Ｐゴシック" panose="020B0600070205080204" pitchFamily="34" charset="-128"/>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343FA88C-4873-457C-21D6-9E2E5AB3E85E}"/>
              </a:ext>
            </a:extLst>
          </p:cNvPr>
          <p:cNvSpPr>
            <a:spLocks noGrp="1" noChangeArrowheads="1"/>
          </p:cNvSpPr>
          <p:nvPr>
            <p:ph type="title"/>
          </p:nvPr>
        </p:nvSpPr>
        <p:spPr/>
        <p:txBody>
          <a:bodyPr/>
          <a:lstStyle/>
          <a:p>
            <a:pPr eaLnBrk="1" hangingPunct="1">
              <a:defRPr/>
            </a:pPr>
            <a:r>
              <a:rPr lang="en-US">
                <a:ea typeface="+mj-ea"/>
              </a:rPr>
              <a:t>Minimize Multi-tenancy</a:t>
            </a:r>
            <a:endParaRPr lang="en-US" dirty="0">
              <a:ea typeface="+mj-ea"/>
            </a:endParaRPr>
          </a:p>
        </p:txBody>
      </p:sp>
      <p:sp>
        <p:nvSpPr>
          <p:cNvPr id="138243" name="Rectangle 3">
            <a:extLst>
              <a:ext uri="{FF2B5EF4-FFF2-40B4-BE49-F238E27FC236}">
                <a16:creationId xmlns:a16="http://schemas.microsoft.com/office/drawing/2014/main" id="{DE2FF813-7D57-6D30-036D-FBEB80230A7E}"/>
              </a:ext>
            </a:extLst>
          </p:cNvPr>
          <p:cNvSpPr>
            <a:spLocks noGrp="1" noChangeArrowheads="1"/>
          </p:cNvSpPr>
          <p:nvPr>
            <p:ph idx="1"/>
          </p:nvPr>
        </p:nvSpPr>
        <p:spPr/>
        <p:txBody>
          <a:bodyPr>
            <a:normAutofit/>
          </a:bodyPr>
          <a:lstStyle/>
          <a:p>
            <a:pPr eaLnBrk="1" hangingPunct="1"/>
            <a:r>
              <a:rPr lang="en-US" altLang="en-US" sz="2000" dirty="0">
                <a:ea typeface="ＭＳ Ｐゴシック" panose="020B0600070205080204" pitchFamily="34" charset="-128"/>
              </a:rPr>
              <a:t>Can’t really force the provider to accept less tenants</a:t>
            </a:r>
          </a:p>
          <a:p>
            <a:pPr lvl="1" eaLnBrk="1" hangingPunct="1"/>
            <a:r>
              <a:rPr lang="en-US" altLang="en-US" sz="2000" dirty="0">
                <a:ea typeface="ＭＳ Ｐゴシック" panose="020B0600070205080204" pitchFamily="34" charset="-128"/>
              </a:rPr>
              <a:t>Can try to increase isolation between tenants</a:t>
            </a:r>
          </a:p>
          <a:p>
            <a:pPr lvl="2" eaLnBrk="1" hangingPunct="1"/>
            <a:r>
              <a:rPr lang="en-US" altLang="en-US" sz="2000" dirty="0">
                <a:ea typeface="ＭＳ Ｐゴシック" panose="020B0600070205080204" pitchFamily="34" charset="-128"/>
              </a:rPr>
              <a:t>Strong isolation techniques (VPC to some degree)</a:t>
            </a:r>
          </a:p>
          <a:p>
            <a:pPr lvl="3" eaLnBrk="1" hangingPunct="1"/>
            <a:r>
              <a:rPr lang="en-US" altLang="en-US" sz="2000" dirty="0">
                <a:ea typeface="ＭＳ Ｐゴシック" panose="020B0600070205080204" pitchFamily="34" charset="-128"/>
              </a:rPr>
              <a:t>C.f. VM Side channel attacks (T. </a:t>
            </a:r>
            <a:r>
              <a:rPr lang="en-US" altLang="en-US" sz="2000" dirty="0" err="1">
                <a:ea typeface="ＭＳ Ｐゴシック" panose="020B0600070205080204" pitchFamily="34" charset="-128"/>
              </a:rPr>
              <a:t>Ristenpart</a:t>
            </a:r>
            <a:r>
              <a:rPr lang="en-US" altLang="en-US" sz="2000" dirty="0">
                <a:ea typeface="ＭＳ Ｐゴシック" panose="020B0600070205080204" pitchFamily="34" charset="-128"/>
              </a:rPr>
              <a:t> et al.)</a:t>
            </a:r>
          </a:p>
          <a:p>
            <a:pPr lvl="2" eaLnBrk="1" hangingPunct="1"/>
            <a:r>
              <a:rPr lang="en-US" altLang="en-US" sz="2000" dirty="0">
                <a:ea typeface="ＭＳ Ｐゴシック" panose="020B0600070205080204" pitchFamily="34" charset="-128"/>
              </a:rPr>
              <a:t>QoS requirements need to be met</a:t>
            </a:r>
          </a:p>
          <a:p>
            <a:pPr lvl="2" eaLnBrk="1" hangingPunct="1"/>
            <a:r>
              <a:rPr lang="en-US" altLang="en-US" sz="2000" dirty="0">
                <a:ea typeface="ＭＳ Ｐゴシック" panose="020B0600070205080204" pitchFamily="34" charset="-128"/>
              </a:rPr>
              <a:t>Policy specification</a:t>
            </a:r>
          </a:p>
          <a:p>
            <a:pPr lvl="1" eaLnBrk="1" hangingPunct="1"/>
            <a:r>
              <a:rPr lang="en-US" altLang="en-US" sz="2000" dirty="0">
                <a:ea typeface="ＭＳ Ｐゴシック" panose="020B0600070205080204" pitchFamily="34" charset="-128"/>
              </a:rPr>
              <a:t>Can try to increase trust in the tenants</a:t>
            </a:r>
          </a:p>
          <a:p>
            <a:pPr lvl="2" eaLnBrk="1" hangingPunct="1"/>
            <a:r>
              <a:rPr lang="en-US" altLang="en-US" sz="2000" dirty="0">
                <a:ea typeface="ＭＳ Ｐゴシック" panose="020B0600070205080204" pitchFamily="34" charset="-128"/>
              </a:rPr>
              <a:t>Who’s the insider, where’s the security boundary? Who can I trust?</a:t>
            </a:r>
          </a:p>
          <a:p>
            <a:pPr lvl="2" eaLnBrk="1" hangingPunct="1"/>
            <a:r>
              <a:rPr lang="en-US" altLang="en-US" sz="2000" dirty="0">
                <a:ea typeface="ＭＳ Ｐゴシック" panose="020B0600070205080204" pitchFamily="34" charset="-128"/>
              </a:rPr>
              <a:t>Use SLAs to enforce trusted behavior</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0FD76D19-763F-36C3-AF17-DEB52E25309F}"/>
              </a:ext>
            </a:extLst>
          </p:cNvPr>
          <p:cNvSpPr>
            <a:spLocks noGrp="1" noChangeArrowheads="1"/>
          </p:cNvSpPr>
          <p:nvPr>
            <p:ph type="title"/>
          </p:nvPr>
        </p:nvSpPr>
        <p:spPr/>
        <p:txBody>
          <a:bodyPr/>
          <a:lstStyle/>
          <a:p>
            <a:pPr eaLnBrk="1" hangingPunct="1">
              <a:defRPr/>
            </a:pPr>
            <a:r>
              <a:rPr lang="en-US" dirty="0">
                <a:ea typeface="+mj-ea"/>
              </a:rPr>
              <a:t>Conclusion</a:t>
            </a:r>
          </a:p>
        </p:txBody>
      </p:sp>
      <p:sp>
        <p:nvSpPr>
          <p:cNvPr id="22531" name="Rectangle 3">
            <a:extLst>
              <a:ext uri="{FF2B5EF4-FFF2-40B4-BE49-F238E27FC236}">
                <a16:creationId xmlns:a16="http://schemas.microsoft.com/office/drawing/2014/main" id="{8D0BC8B1-87D6-6774-D4AB-D712382BCBEE}"/>
              </a:ext>
            </a:extLst>
          </p:cNvPr>
          <p:cNvSpPr>
            <a:spLocks noGrp="1" noChangeArrowheads="1"/>
          </p:cNvSpPr>
          <p:nvPr>
            <p:ph idx="1"/>
          </p:nvPr>
        </p:nvSpPr>
        <p:spPr/>
        <p:txBody>
          <a:bodyPr>
            <a:normAutofit/>
          </a:bodyPr>
          <a:lstStyle/>
          <a:p>
            <a:pPr eaLnBrk="1" hangingPunct="1">
              <a:lnSpc>
                <a:spcPct val="90000"/>
              </a:lnSpc>
              <a:defRPr/>
            </a:pPr>
            <a:r>
              <a:rPr lang="en-US" sz="2000" dirty="0">
                <a:ea typeface="+mn-ea"/>
                <a:cs typeface="+mn-cs"/>
              </a:rPr>
              <a:t>Cloud computing is sometimes viewed as a reincarnation of the classic mainframe client-server model</a:t>
            </a:r>
          </a:p>
          <a:p>
            <a:pPr lvl="1" eaLnBrk="1" hangingPunct="1">
              <a:lnSpc>
                <a:spcPct val="90000"/>
              </a:lnSpc>
              <a:defRPr/>
            </a:pPr>
            <a:r>
              <a:rPr lang="en-US" sz="2000" dirty="0"/>
              <a:t>However, resources are ubiquitous, scalable, highly virtualized</a:t>
            </a:r>
          </a:p>
          <a:p>
            <a:pPr lvl="1" eaLnBrk="1" hangingPunct="1">
              <a:lnSpc>
                <a:spcPct val="90000"/>
              </a:lnSpc>
              <a:defRPr/>
            </a:pPr>
            <a:r>
              <a:rPr lang="en-US" sz="2000" dirty="0"/>
              <a:t>Contains all the traditional threats, as well as new ones</a:t>
            </a:r>
          </a:p>
          <a:p>
            <a:pPr eaLnBrk="1" hangingPunct="1">
              <a:lnSpc>
                <a:spcPct val="90000"/>
              </a:lnSpc>
              <a:defRPr/>
            </a:pPr>
            <a:r>
              <a:rPr lang="en-US" sz="2000" dirty="0">
                <a:ea typeface="+mn-ea"/>
                <a:cs typeface="+mn-cs"/>
              </a:rPr>
              <a:t>In developing solutions to cloud computing security issues it may be helpful to identify the problems and approaches in terms of </a:t>
            </a:r>
          </a:p>
          <a:p>
            <a:pPr lvl="1" eaLnBrk="1" hangingPunct="1">
              <a:lnSpc>
                <a:spcPct val="90000"/>
              </a:lnSpc>
              <a:defRPr/>
            </a:pPr>
            <a:r>
              <a:rPr lang="en-US" sz="2000" dirty="0"/>
              <a:t>Loss of control</a:t>
            </a:r>
          </a:p>
          <a:p>
            <a:pPr lvl="1" eaLnBrk="1" hangingPunct="1">
              <a:lnSpc>
                <a:spcPct val="90000"/>
              </a:lnSpc>
              <a:defRPr/>
            </a:pPr>
            <a:r>
              <a:rPr lang="en-US" sz="2000" dirty="0"/>
              <a:t>Lack of trust</a:t>
            </a:r>
          </a:p>
          <a:p>
            <a:pPr lvl="1" eaLnBrk="1" hangingPunct="1">
              <a:lnSpc>
                <a:spcPct val="90000"/>
              </a:lnSpc>
              <a:defRPr/>
            </a:pPr>
            <a:r>
              <a:rPr lang="en-US" sz="2000" dirty="0"/>
              <a:t>Multi-tenancy problems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157DD1E2-2269-E3CE-54BE-4AEACD9F6DD3}"/>
              </a:ext>
            </a:extLst>
          </p:cNvPr>
          <p:cNvSpPr>
            <a:spLocks noGrp="1"/>
          </p:cNvSpPr>
          <p:nvPr>
            <p:ph type="title"/>
          </p:nvPr>
        </p:nvSpPr>
        <p:spPr/>
        <p:txBody>
          <a:bodyPr>
            <a:normAutofit fontScale="90000"/>
          </a:bodyPr>
          <a:lstStyle/>
          <a:p>
            <a:pPr eaLnBrk="1" hangingPunct="1"/>
            <a:r>
              <a:rPr lang="en-US" altLang="en-US" dirty="0">
                <a:solidFill>
                  <a:schemeClr val="tx1"/>
                </a:solidFill>
                <a:ea typeface="ＭＳ Ｐゴシック" panose="020B0600070205080204" pitchFamily="34" charset="-128"/>
              </a:rPr>
              <a:t>If cloud computing is so great, why isn’t everyone doing it?</a:t>
            </a:r>
          </a:p>
        </p:txBody>
      </p:sp>
      <p:sp>
        <p:nvSpPr>
          <p:cNvPr id="27651" name="Content Placeholder 2">
            <a:extLst>
              <a:ext uri="{FF2B5EF4-FFF2-40B4-BE49-F238E27FC236}">
                <a16:creationId xmlns:a16="http://schemas.microsoft.com/office/drawing/2014/main" id="{9C6CD9E3-7507-09F9-0809-4E050BEE8089}"/>
              </a:ext>
            </a:extLst>
          </p:cNvPr>
          <p:cNvSpPr>
            <a:spLocks noGrp="1"/>
          </p:cNvSpPr>
          <p:nvPr>
            <p:ph idx="1"/>
          </p:nvPr>
        </p:nvSpPr>
        <p:spPr>
          <a:xfrm>
            <a:off x="1066800" y="2400300"/>
            <a:ext cx="10058400" cy="3552444"/>
          </a:xfrm>
        </p:spPr>
        <p:txBody>
          <a:bodyPr/>
          <a:lstStyle/>
          <a:p>
            <a:pPr eaLnBrk="1" hangingPunct="1"/>
            <a:r>
              <a:rPr lang="en-US" altLang="en-US" sz="2000" dirty="0">
                <a:ea typeface="ＭＳ Ｐゴシック" panose="020B0600070205080204" pitchFamily="34" charset="-128"/>
              </a:rPr>
              <a:t>The cloud acts as a big black box, nothing inside the cloud is visible to the clients</a:t>
            </a:r>
          </a:p>
          <a:p>
            <a:pPr eaLnBrk="1" hangingPunct="1"/>
            <a:r>
              <a:rPr lang="en-US" altLang="en-US" sz="2000" dirty="0">
                <a:ea typeface="ＭＳ Ｐゴシック" panose="020B0600070205080204" pitchFamily="34" charset="-128"/>
              </a:rPr>
              <a:t>Clients have no idea or control over what happens inside a cloud</a:t>
            </a:r>
          </a:p>
          <a:p>
            <a:pPr eaLnBrk="1" hangingPunct="1"/>
            <a:r>
              <a:rPr lang="en-US" altLang="en-US" sz="2000" dirty="0">
                <a:ea typeface="ＭＳ Ｐゴシック" panose="020B0600070205080204" pitchFamily="34" charset="-128"/>
              </a:rPr>
              <a:t>Even if the cloud provider is honest, it can have malicious system admins who can tamper with the VMs and violate confidentiality and integrity</a:t>
            </a:r>
          </a:p>
          <a:p>
            <a:pPr eaLnBrk="1" hangingPunct="1"/>
            <a:r>
              <a:rPr lang="en-US" altLang="en-US" sz="2000" dirty="0">
                <a:ea typeface="ＭＳ Ｐゴシック" panose="020B0600070205080204" pitchFamily="34" charset="-128"/>
              </a:rPr>
              <a:t>Clouds are still subject to traditional data confidentiality, integrity, availability, and privacy issues, plus some additional attacks</a:t>
            </a:r>
          </a:p>
          <a:p>
            <a:pPr eaLnBrk="1" hangingPunct="1"/>
            <a:endParaRPr lang="en-US" altLang="en-US" dirty="0">
              <a:solidFill>
                <a:srgbClr val="1E1C11"/>
              </a:solidFill>
              <a:ea typeface="ＭＳ Ｐゴシック" panose="020B0600070205080204" pitchFamily="34" charset="-128"/>
            </a:endParaRPr>
          </a:p>
          <a:p>
            <a:pPr eaLnBrk="1" hangingPunct="1"/>
            <a:endParaRPr lang="en-US" altLang="en-US" dirty="0">
              <a:solidFill>
                <a:srgbClr val="1E1C11"/>
              </a:solidFill>
              <a:ea typeface="ＭＳ Ｐゴシック" panose="020B0600070205080204" pitchFamily="34" charset="-128"/>
            </a:endParaRPr>
          </a:p>
        </p:txBody>
      </p:sp>
      <p:sp>
        <p:nvSpPr>
          <p:cNvPr id="27652" name="Slide Number Placeholder 3">
            <a:extLst>
              <a:ext uri="{FF2B5EF4-FFF2-40B4-BE49-F238E27FC236}">
                <a16:creationId xmlns:a16="http://schemas.microsoft.com/office/drawing/2014/main" id="{DAEEAD98-6722-49E8-76A2-A443237AECCE}"/>
              </a:ext>
            </a:extLst>
          </p:cNvPr>
          <p:cNvSpPr>
            <a:spLocks noGrp="1"/>
          </p:cNvSpPr>
          <p:nvPr>
            <p:ph type="sldNum" sz="quarter" idx="4294967295"/>
          </p:nvPr>
        </p:nvSpPr>
        <p:spPr bwMode="auto">
          <a:xfrm>
            <a:off x="9297988" y="6035675"/>
            <a:ext cx="289401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26A87280-7CF2-4BBD-A210-41B22232E241}" type="slidenum">
              <a:rPr lang="en-US" altLang="en-US" sz="1200">
                <a:solidFill>
                  <a:srgbClr val="898989"/>
                </a:solidFill>
                <a:latin typeface="Calibri" panose="020F0502020204030204" pitchFamily="34" charset="0"/>
              </a:rPr>
              <a:pPr eaLnBrk="1" hangingPunct="1"/>
              <a:t>9</a:t>
            </a:fld>
            <a:endParaRPr lang="en-US" altLang="en-US" sz="1200">
              <a:solidFill>
                <a:srgbClr val="898989"/>
              </a:solidFill>
              <a:latin typeface="Calibri" panose="020F0502020204030204" pitchFamily="34" charset="0"/>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DarkSeedLeftStep">
      <a:dk1>
        <a:srgbClr val="000000"/>
      </a:dk1>
      <a:lt1>
        <a:srgbClr val="FFFFFF"/>
      </a:lt1>
      <a:dk2>
        <a:srgbClr val="1B2B30"/>
      </a:dk2>
      <a:lt2>
        <a:srgbClr val="F0F3F2"/>
      </a:lt2>
      <a:accent1>
        <a:srgbClr val="C34D80"/>
      </a:accent1>
      <a:accent2>
        <a:srgbClr val="B13B9F"/>
      </a:accent2>
      <a:accent3>
        <a:srgbClr val="A44DC3"/>
      </a:accent3>
      <a:accent4>
        <a:srgbClr val="6641B4"/>
      </a:accent4>
      <a:accent5>
        <a:srgbClr val="4D58C3"/>
      </a:accent5>
      <a:accent6>
        <a:srgbClr val="3B78B1"/>
      </a:accent6>
      <a:hlink>
        <a:srgbClr val="483FBF"/>
      </a:hlink>
      <a:folHlink>
        <a:srgbClr val="7F7F7F"/>
      </a:folHlink>
    </a:clrScheme>
    <a:fontScheme name="Savon">
      <a:majorFont>
        <a:latin typeface="Goudy Old Style"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oudy Old Style"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Headlines</Template>
  <TotalTime>14740</TotalTime>
  <Words>7444</Words>
  <Application>Microsoft Office PowerPoint</Application>
  <PresentationFormat>Widescreen</PresentationFormat>
  <Paragraphs>812</Paragraphs>
  <Slides>83</Slides>
  <Notes>22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83</vt:i4>
      </vt:variant>
    </vt:vector>
  </HeadingPairs>
  <TitlesOfParts>
    <vt:vector size="91" baseType="lpstr">
      <vt:lpstr>Arial</vt:lpstr>
      <vt:lpstr>Calibri</vt:lpstr>
      <vt:lpstr>Constantia</vt:lpstr>
      <vt:lpstr>Garamond</vt:lpstr>
      <vt:lpstr>Goudy Old Style</vt:lpstr>
      <vt:lpstr>Wingdings</vt:lpstr>
      <vt:lpstr>Wingdings 3</vt:lpstr>
      <vt:lpstr>SavonVTI</vt:lpstr>
      <vt:lpstr>Cloud Security</vt:lpstr>
      <vt:lpstr>PowerPoint Presentation</vt:lpstr>
      <vt:lpstr>Cloud Computing</vt:lpstr>
      <vt:lpstr>A Massive Concentration of Resources</vt:lpstr>
      <vt:lpstr>Cloud Computing: who should use it?</vt:lpstr>
      <vt:lpstr>Cloud Models</vt:lpstr>
      <vt:lpstr>Delivery Models</vt:lpstr>
      <vt:lpstr>Impact of cloud computing on the governance structure of IT organizations</vt:lpstr>
      <vt:lpstr>If cloud computing is so great, why isn’t everyone doing it?</vt:lpstr>
      <vt:lpstr>PowerPoint Presentation</vt:lpstr>
      <vt:lpstr>Causes of Problems Associated  with Cloud Computing</vt:lpstr>
      <vt:lpstr>Loss of Control in the Cloud</vt:lpstr>
      <vt:lpstr>Lack of Trust in the Cloud</vt:lpstr>
      <vt:lpstr>Multi-tenancy Issues in the Cloud</vt:lpstr>
      <vt:lpstr>Taxonomy of Fear</vt:lpstr>
      <vt:lpstr>Taxonomy of Fear (cont.)</vt:lpstr>
      <vt:lpstr>Taxonomy of Fear (cont.)</vt:lpstr>
      <vt:lpstr>Taxonomy of Fear (cont.)</vt:lpstr>
      <vt:lpstr>Taxonomy of Fear (cont.) </vt:lpstr>
      <vt:lpstr>Threat Model</vt:lpstr>
      <vt:lpstr>Threat Model</vt:lpstr>
      <vt:lpstr>What is the issue?</vt:lpstr>
      <vt:lpstr>Attacker Capability: Malicious Insiders</vt:lpstr>
      <vt:lpstr>Attacker Capability: Outside attacker</vt:lpstr>
      <vt:lpstr>Challenges for the attacker</vt:lpstr>
      <vt:lpstr>Part II: Security and Privacy Issues  in Cloud Computing - Big Picture</vt:lpstr>
      <vt:lpstr>Infrastructure Security</vt:lpstr>
      <vt:lpstr>The Network Level</vt:lpstr>
      <vt:lpstr>The Network Level - Mitigation</vt:lpstr>
      <vt:lpstr>The Host Level</vt:lpstr>
      <vt:lpstr>The Host Level (cont.)</vt:lpstr>
      <vt:lpstr> Case study: Amazon's EC2 infrastructure </vt:lpstr>
      <vt:lpstr>Local Host Security</vt:lpstr>
      <vt:lpstr>Local Host Security (Cont.)</vt:lpstr>
      <vt:lpstr>The Application Level</vt:lpstr>
      <vt:lpstr>Data Security and Storage</vt:lpstr>
      <vt:lpstr>Data Security and Storage (cont.)</vt:lpstr>
      <vt:lpstr>Data Security and Storage</vt:lpstr>
      <vt:lpstr>Why IAM?</vt:lpstr>
      <vt:lpstr>IAM considerations </vt:lpstr>
      <vt:lpstr>What is Privacy?</vt:lpstr>
      <vt:lpstr>What Are the Key Privacy Concerns?</vt:lpstr>
      <vt:lpstr>Storage</vt:lpstr>
      <vt:lpstr>Retention</vt:lpstr>
      <vt:lpstr>Destruction</vt:lpstr>
      <vt:lpstr>Auditing, monitoring and risk management</vt:lpstr>
      <vt:lpstr>Privacy breaches</vt:lpstr>
      <vt:lpstr>Who is responsible for protecting privacy?</vt:lpstr>
      <vt:lpstr>Part III. Possible Solutions</vt:lpstr>
      <vt:lpstr>Security Issues in the Cloud</vt:lpstr>
      <vt:lpstr>Third Party Cloud Computing</vt:lpstr>
      <vt:lpstr>Known issues: Already exist</vt:lpstr>
      <vt:lpstr>New Vulnerabilities &amp; Attacks</vt:lpstr>
      <vt:lpstr>More on attacks…</vt:lpstr>
      <vt:lpstr>More on attacks…</vt:lpstr>
      <vt:lpstr>Minimize Lack of Trust: Policy Language</vt:lpstr>
      <vt:lpstr>Minimize Lack of Trust: Policy Language (Cont.)</vt:lpstr>
      <vt:lpstr>Minimize Lack of Trust: Certification</vt:lpstr>
      <vt:lpstr>Minimize Loss of Control: Monitoring</vt:lpstr>
      <vt:lpstr>Minimize Loss of Control: Monitoring (Cont.)</vt:lpstr>
      <vt:lpstr>Minimize Loss of Control:  Utilize Different Clouds</vt:lpstr>
      <vt:lpstr>Minimize Loss of Control: Access Control</vt:lpstr>
      <vt:lpstr>Minimize Loss of Control: Access Control (Cont.)</vt:lpstr>
      <vt:lpstr>Minimize Loss of Control: Access Control</vt:lpstr>
      <vt:lpstr>Minimize Loss of Control: IDM Motivation</vt:lpstr>
      <vt:lpstr>Minimize Loss of Control: IDM  Identity in the Cloud</vt:lpstr>
      <vt:lpstr>Minimize Loss of Control: IDM  Present IDMs</vt:lpstr>
      <vt:lpstr>Minimize Loss of Control: IDM  Issues in Cloud Computing</vt:lpstr>
      <vt:lpstr>Minimize Loss of Control: IDM  Goals of Proposed User-Centric IDM for the Cloud</vt:lpstr>
      <vt:lpstr>Minimize Loss of Control: IDM  Approach - 1</vt:lpstr>
      <vt:lpstr>Minimize Loss of Control: IDM  Components of Active Bundle (Approach – 1)</vt:lpstr>
      <vt:lpstr>Minimize Loss of Control: IDM  Anonymous Identification (Approach – 1)</vt:lpstr>
      <vt:lpstr>Minimize Loss of Control: IDM  Usage Scenario (Approach – 1)</vt:lpstr>
      <vt:lpstr>Minimize Loss of Control: IDM  Approach - 2</vt:lpstr>
      <vt:lpstr>Minimize Loss of Control: IDM  Usage Scenario (Approach – 2)</vt:lpstr>
      <vt:lpstr>Minimize Loss of Control: IDM Representation of identity information for negotiation </vt:lpstr>
      <vt:lpstr>Minimize Loss of Control: IDM  Motivation-Authentication Process using PII</vt:lpstr>
      <vt:lpstr>Proposed IDM: Active Bundle</vt:lpstr>
      <vt:lpstr>Proposed IDM: Active Bundle (Cont.)</vt:lpstr>
      <vt:lpstr>Proposed IDM: Characteristics and Advantages</vt:lpstr>
      <vt:lpstr>Proposed IDM: Conclusion &amp; Future Work </vt:lpstr>
      <vt:lpstr>Minimize Multi-tenancy</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Architecture and Design</dc:title>
  <dc:creator>Chad Johnson</dc:creator>
  <cp:lastModifiedBy>Chad Johnson</cp:lastModifiedBy>
  <cp:revision>23</cp:revision>
  <dcterms:created xsi:type="dcterms:W3CDTF">2022-01-20T13:37:19Z</dcterms:created>
  <dcterms:modified xsi:type="dcterms:W3CDTF">2022-05-03T01:46:19Z</dcterms:modified>
</cp:coreProperties>
</file>